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4" d="100"/>
          <a:sy n="144" d="100"/>
        </p:scale>
        <p:origin x="65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50018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4B3FA-2324-4C2E-A74F-68CED0A20B4F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27ECD-DC3B-4686-9781-E56C954644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119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56427-2A29-4B92-AD62-5E7A8863A2BC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3D002-BBF0-4BB7-AA43-8F22EFC74D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317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7F1A8-33D0-4EAF-A0F5-D1FE4A47E1BE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F1105-69B3-4944-B8A0-4F0563CE5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821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BA7E0-27DA-4072-B97E-6DB6692B470D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51FBF-E957-45F9-A004-0A16A3608D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081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4D5DC-5DA1-4062-84B2-7B9EA818F965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F3682-23D3-48F8-935C-0264D2D69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704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8D9F1-7673-48D8-B6D3-99A51656495C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866E6-A170-4F09-BA3F-58DDCD256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631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1787D-93CC-478B-B938-D6F796D5ECBD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96C90-82C8-4809-8929-D8FE919664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613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868B8-5D30-448F-B58A-3C4ECFE40450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6E6C1-FE15-4B65-9E2C-A779C8590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86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20D4A-8954-452C-8482-D365E2DA4959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AC028-CE2C-4B03-925D-BE5B575C46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121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00224-F7C2-4FFF-AC08-84084F28E8C1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A8BE2-CA1D-4921-A7F3-5C7A36954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190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E5196-435E-4D48-B4D6-94390AC0C7CB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45343-F8F4-45ED-9F92-BE462A08E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853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813BB8-3050-4226-84E0-769CEFBF07BF}" type="datetimeFigureOut">
              <a:rPr lang="ru-RU"/>
              <a:pPr>
                <a:defRPr/>
              </a:pPr>
              <a:t>19.09.2022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84D833-E6EA-4437-9E3D-B62E4A7CAC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6" descr="0_6972c_be664b3c_L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5"/>
          <a:stretch>
            <a:fillRect/>
          </a:stretch>
        </p:blipFill>
        <p:spPr bwMode="auto">
          <a:xfrm>
            <a:off x="0" y="0"/>
            <a:ext cx="1947863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Скругленный прямоугольник 8"/>
          <p:cNvSpPr/>
          <p:nvPr userDrawn="1"/>
        </p:nvSpPr>
        <p:spPr>
          <a:xfrm>
            <a:off x="142875" y="142875"/>
            <a:ext cx="8858250" cy="4857750"/>
          </a:xfrm>
          <a:prstGeom prst="roundRect">
            <a:avLst/>
          </a:prstGeom>
          <a:solidFill>
            <a:schemeClr val="accent6">
              <a:lumMod val="75000"/>
              <a:alpha val="0"/>
            </a:schemeClr>
          </a:solidFill>
          <a:ln w="38100">
            <a:solidFill>
              <a:schemeClr val="accent6">
                <a:lumMod val="50000"/>
              </a:schemeClr>
            </a:solidFill>
            <a:prstDash val="sysDot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865820" y="2067694"/>
            <a:ext cx="7772400" cy="110172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педагога-психолога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обеспечению благоприятных условий образовательного процесса</a:t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237277"/>
            <a:ext cx="68407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учреждение, </a:t>
            </a:r>
          </a:p>
          <a:p>
            <a:pPr algn="ctr"/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психолого-педагогическую и медико-социальную помощь </a:t>
            </a:r>
            <a:endParaRPr lang="ru-RU" sz="14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диагностики и консультирования» Краснодарского края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86371"/>
            <a:ext cx="1053977" cy="819248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4860032" y="3747289"/>
            <a:ext cx="3560440" cy="9829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Коровина Марина Александровна,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ГБУ «Центр диагностики и консультирования» КК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6192688" cy="785242"/>
          </a:xfrm>
        </p:spPr>
        <p:txBody>
          <a:bodyPr/>
          <a:lstStyle/>
          <a:p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уровне ООО</a:t>
            </a:r>
            <a:endParaRPr lang="ru-RU" altLang="ru-RU" sz="28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1059583"/>
            <a:ext cx="7272808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Реализовывать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психопрофилактические, психодиагностические развивающие программы, направленные на преодоление трудностей целеполагания, прогнозирования, планирования,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самоконтроля</a:t>
            </a: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Содействовать </a:t>
            </a:r>
            <a:r>
              <a:rPr lang="ru-RU" sz="1200" i="1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гармонизации социально-психологического климата в учебном коллективе (</a:t>
            </a:r>
            <a:r>
              <a:rPr lang="ru-RU" sz="1200" i="1" dirty="0" smtClean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классе)</a:t>
            </a: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Проектировать </a:t>
            </a:r>
            <a:r>
              <a:rPr lang="ru-RU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оптимизировать </a:t>
            </a:r>
            <a:r>
              <a:rPr lang="ru-RU" sz="1200" i="1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развивающий потенциал образовательно-воспитательной среды</a:t>
            </a:r>
          </a:p>
          <a:p>
            <a:pPr lvl="0">
              <a:spcAft>
                <a:spcPts val="600"/>
              </a:spcAft>
            </a:pPr>
            <a:r>
              <a:rPr lang="ru-RU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</a:t>
            </a:r>
            <a:r>
              <a:rPr lang="ru-RU" sz="1200" i="1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динамику личностного и интеллектуального развития обучающихся, индивидуального прогресса и достижений</a:t>
            </a:r>
            <a:endParaRPr lang="ru-RU" sz="1200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ÐÐ¾ÑÐ¾Ð¶ÐµÐµ Ð¸Ð·Ð¾Ð±ÑÐ°Ð¶ÐµÐ½Ð¸Ðµ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295836"/>
            <a:ext cx="1848543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ÐÐ°ÑÑÐ¸Ð½ÐºÐ¸ Ð¿Ð¾ Ð·Ð°Ð¿ÑÐ¾ÑÑ Ð¼Ð»Ð°Ð´ÑÐ¸Ð¹ Ð¿Ð¾Ð´ÑÐ¾ÑÑÐºÐ¾Ð²ÑÐ¹ Ð²Ð¾Ð·ÑÐ°ÑÑ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295836"/>
            <a:ext cx="1848543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649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6192688" cy="785242"/>
          </a:xfrm>
        </p:spPr>
        <p:txBody>
          <a:bodyPr/>
          <a:lstStyle/>
          <a:p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уровне СОО</a:t>
            </a:r>
            <a:endParaRPr lang="ru-RU" altLang="ru-RU" sz="28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843558"/>
            <a:ext cx="7200800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Организовывать психологические занятия,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способствующие познавательной и личностной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рефлексии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осознанию вариативных индивидуальных траекторий личностного и профессионального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становления</a:t>
            </a:r>
            <a:endParaRPr lang="ru-RU" sz="1200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Проводить занятия развивающей и коррекционной направленности,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способствующие развитию и формированию у обучающихся Я-концепции и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самооценки</a:t>
            </a:r>
            <a:endParaRPr lang="ru-RU" sz="1200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Проектировать групповые и индивидуальные программы развития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ценностно-смысловых установок по отношению к собственной жизненной траектории, своему жизненному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предназначению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Организовывать занятия в формате социально-психологического тренинга,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направленные на развитие позитивных межличностных отношений, разрешение сложных ситуаций во взаимоотношениях с родителями и педагогами, овладение приемами социальной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перцепции</a:t>
            </a:r>
            <a:endParaRPr lang="ru-RU" sz="1200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Разрабатывать и применять развивающие программы,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способствующие осознанию обучающимися индивидуальных сильных сторон и раскрытию личностного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потенциала</a:t>
            </a:r>
            <a:endParaRPr lang="ru-RU" sz="1200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Проводить мероприятия по снижению повышенной тревожности,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связано со сложными жизненными задачами, которые появляются у обучающихся старшей школы и вызывают чувство неуверенности в себе, а также личностную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пассивность </a:t>
            </a:r>
            <a:endParaRPr lang="ru-RU" sz="1200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77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059582"/>
            <a:ext cx="74888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Приоритетной задачей современной школы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создание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благоприятных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условий, обеспечивающих повышение качества образования,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связано с развитием и эффективным функционированием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психологической службы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6624736" cy="785242"/>
          </a:xfrm>
        </p:spPr>
        <p:txBody>
          <a:bodyPr/>
          <a:lstStyle/>
          <a:p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обеспечивают:</a:t>
            </a:r>
            <a:endParaRPr lang="ru-RU" altLang="ru-RU" sz="28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1059582"/>
            <a:ext cx="7416824" cy="352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и форм организации образовательной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специфики возрастного психофизического развития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развитие психолого-педагогической компетентности обучающихся, педагогических и административных работников, родителей (законных представителей)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направлений психолого-педагогического сопровождения участников образовательных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Диверсификацию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уровней психолого-педагогического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 (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индивидуальный, групповой, уровень класса, уровень ОО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 психолого-педагогического сопровождения 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29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479442" y="339502"/>
            <a:ext cx="6624736" cy="785242"/>
          </a:xfrm>
        </p:spPr>
        <p:txBody>
          <a:bodyPr/>
          <a:lstStyle/>
          <a:p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деятельности ПС</a:t>
            </a:r>
            <a:endParaRPr lang="ru-RU" altLang="ru-RU" sz="28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1032486"/>
            <a:ext cx="734481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 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(психологическое, психолого-педагогическое, социальное) обеспечение, направленное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и укрепление здоровья обучающихся, снижение рисков их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дезадаптации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негативной социализации, реализацию заложенных в соответствующем этапе онтогенеза возможностей развития творческой индивидуальности </a:t>
            </a:r>
            <a:r>
              <a:rPr lang="ru-RU" sz="2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соответствии с Концепцией развития психологической службы в системе образования </a:t>
            </a:r>
            <a:r>
              <a:rPr lang="ru-RU" sz="2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на период до 2025 года</a:t>
            </a:r>
            <a:r>
              <a:rPr lang="ru-RU" sz="2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200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04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187624" y="274340"/>
            <a:ext cx="6624736" cy="785242"/>
          </a:xfrm>
        </p:spPr>
        <p:txBody>
          <a:bodyPr/>
          <a:lstStyle/>
          <a:p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ПС</a:t>
            </a:r>
            <a:endParaRPr lang="ru-RU" altLang="ru-RU" sz="28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1059582"/>
            <a:ext cx="7056784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 сопровождение реализации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образовательной программы</a:t>
            </a:r>
          </a:p>
          <a:p>
            <a:pPr indent="-342900"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проектировании и реализации программ, входящих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в состав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ООП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42900"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психологической компетентности участников образовательного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</a:t>
            </a:r>
          </a:p>
          <a:p>
            <a:pPr indent="-342900"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участие в мероприятиях по профилактике и коррекции отклоняющегося поведения обучающихся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42900">
              <a:spcAft>
                <a:spcPts val="600"/>
              </a:spcAft>
              <a:buFont typeface="+mj-lt"/>
              <a:buAutoNum type="arabicPeriod"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профилактика школьной тревожности и личностных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расстройств;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эмоционального выгорания – личностных и профессиональных деформаций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Внутри- и межведомственное взаимодействие 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98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6192688" cy="785242"/>
          </a:xfrm>
        </p:spPr>
        <p:txBody>
          <a:bodyPr/>
          <a:lstStyle/>
          <a:p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деятельности ПС </a:t>
            </a:r>
            <a:endParaRPr lang="ru-RU" altLang="ru-RU" sz="28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1059582"/>
            <a:ext cx="705678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Психолого-педагогическое и методическое сопровождение реализации основных и дополнительных образовательных программ </a:t>
            </a: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Психологическая экспертиза (оценка) комфортности и безопасности образовательной среды образовательных организаций </a:t>
            </a: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Психологическое консультирование субъектов образовательного процесса </a:t>
            </a: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Коррекционно-развивающая работа с детьми и обучающимися,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 числе работа по восстановлению и реабилитации </a:t>
            </a: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Психологическая диагностика детей и обучающихся </a:t>
            </a: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Психологическое просвещение субъектов образовательного процесса </a:t>
            </a: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Психопрофилактика </a:t>
            </a:r>
          </a:p>
        </p:txBody>
      </p:sp>
    </p:spTree>
    <p:extLst>
      <p:ext uri="{BB962C8B-B14F-4D97-AF65-F5344CB8AC3E}">
        <p14:creationId xmlns:p14="http://schemas.microsoft.com/office/powerpoint/2010/main" val="359869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6192688" cy="785242"/>
          </a:xfrm>
        </p:spPr>
        <p:txBody>
          <a:bodyPr/>
          <a:lstStyle/>
          <a:p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уровне НОО</a:t>
            </a:r>
            <a:endParaRPr lang="ru-RU" altLang="ru-RU" sz="28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1059582"/>
            <a:ext cx="705678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обучающихся способности к самоопределению, то есть переходить от общей позиции к осознанию собственной позиции; способности к саморазвитию 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самопознанию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подключаться к совместным с партнерами действиям, инициировать сотрудничество, координировать свою позицию в групповой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Обучать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рефлексивным операциям при решении мыслительных задач, обобщению способов решения, моделированию 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идеализации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C:\Users\Тамара\Desktop\Адаптация первоклассники\8431269203-image_original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42164"/>
            <a:ext cx="1978545" cy="1358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C:\Users\Тамара\Desktop\Адаптация первоклассники\960_0_3_91f779e2b28370f4d0f5dddf25bb405a_1908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525078"/>
            <a:ext cx="1978545" cy="1375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709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6192688" cy="785242"/>
          </a:xfrm>
        </p:spPr>
        <p:txBody>
          <a:bodyPr/>
          <a:lstStyle/>
          <a:p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уровне ООО</a:t>
            </a:r>
            <a:endParaRPr lang="ru-RU" altLang="ru-RU" sz="28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1203598"/>
            <a:ext cx="7056784" cy="312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психолого-педагогическое взаимодействие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построения индивидуальной образовательной траектории развития обучающихся;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реализации творческого и научно-исследовательского потенциала обучающихся;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направленное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формирование у обучающихся российской гражданской идентичности; позитивных этнокультурных установок, позитивного отношения к собственной этнической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</a:t>
            </a:r>
            <a:endParaRPr lang="ru-RU" sz="1200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Организовывать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пространство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способствующее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формированию: мотивации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обучению на основе возрастной специфики мотивационной сферы обучающегося;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адекватной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самооценки, положительной установки на другого человека; формированию навыков самоанализа, самонаблюдения, самовыражения, в соответствии с морально-нравственными нормами поведения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способности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выбора своего жизненного пути, умения анализировать ситуацию и выбирать соответствующее нормативное поведение, способствующее саморазвитию личности, исключающее психологическое насилие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индивидуальных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морально-этических норм, взглядов, установок и ценностей, касающихся взаимоотношения человека и природы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навыков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сотрудничества и совместной деятельности с педагогами и сверстниками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здорового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образа жизни, профилактику деструктивного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</a:t>
            </a:r>
            <a:endParaRPr lang="ru-RU" sz="1200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55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6192688" cy="785242"/>
          </a:xfrm>
        </p:spPr>
        <p:txBody>
          <a:bodyPr/>
          <a:lstStyle/>
          <a:p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уровне ООО</a:t>
            </a:r>
            <a:endParaRPr lang="ru-RU" altLang="ru-RU" sz="28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987574"/>
            <a:ext cx="7272808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Организовывать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по профилактике, выявлению и преодолению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школьной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тревожности, фрустрации потребности в достижении успеха; по профилактике рисков и угроз, связанных с использованием интернета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коммуникативных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трудностей в общении со сверстниками, со взрослыми, с детьми младшего и старшего возраста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трудностей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адаптации, обеспечению индивидуального подхода к каждому участнику образовательных </a:t>
            </a:r>
            <a:r>
              <a:rPr lang="ru-RU" sz="1200" i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отношений;трудностей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обучении и школьной </a:t>
            </a:r>
            <a:r>
              <a:rPr lang="ru-RU" sz="1200" i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неуспешности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участию в разработке образовательных программ, адекватных возможностям и особенностям обучающихся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трудностей </a:t>
            </a:r>
            <a:r>
              <a:rPr 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адаптации, обеспечению индивидуального подхода к каждому участнику образовательных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</a:t>
            </a: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Оказывать </a:t>
            </a:r>
            <a:r>
              <a:rPr lang="ru-RU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</a:t>
            </a:r>
            <a:r>
              <a:rPr lang="ru-RU" sz="1200" i="1" dirty="0" smtClean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педагогам-предметникам</a:t>
            </a:r>
            <a:r>
              <a:rPr lang="ru-RU" sz="1200" i="1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классному руководителю в понимании индивидуальных особенностей обучающихся, их возрастных особенностей</a:t>
            </a:r>
            <a:r>
              <a:rPr lang="ru-RU" sz="1200" i="1" dirty="0" smtClean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родителям </a:t>
            </a:r>
            <a:r>
              <a:rPr lang="ru-RU" sz="1200" i="1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актуальным проблемам </a:t>
            </a:r>
            <a:r>
              <a:rPr lang="ru-RU" sz="1200" i="1" dirty="0" smtClean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endParaRPr lang="ru-RU" sz="1200" i="1" dirty="0">
              <a:solidFill>
                <a:srgbClr val="C0504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dirty="0" smtClean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Организовывать </a:t>
            </a:r>
            <a:r>
              <a:rPr lang="ru-RU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процесс </a:t>
            </a:r>
            <a:r>
              <a:rPr lang="ru-RU" sz="1200" i="1" dirty="0" smtClean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обеспечивающий </a:t>
            </a:r>
            <a:r>
              <a:rPr lang="ru-RU" sz="1200" i="1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преемственность при переходе на новую ступень образования</a:t>
            </a:r>
            <a:r>
              <a:rPr lang="ru-RU" sz="1200" i="1" dirty="0" smtClean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с </a:t>
            </a:r>
            <a:r>
              <a:rPr lang="ru-RU" sz="1200" i="1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использованием </a:t>
            </a:r>
            <a:r>
              <a:rPr lang="ru-RU" sz="1200" i="1" dirty="0" err="1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1200" i="1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технологий, с учетом оптимальной нагрузки </a:t>
            </a:r>
            <a:r>
              <a:rPr lang="ru-RU" sz="1200" i="1" dirty="0" smtClean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</a:t>
            </a:r>
            <a:endParaRPr lang="ru-RU" sz="1200" i="1" dirty="0">
              <a:solidFill>
                <a:srgbClr val="C0504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Aft>
                <a:spcPts val="600"/>
              </a:spcAft>
            </a:pPr>
            <a:r>
              <a:rPr lang="ru-RU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1200" i="1" dirty="0" smtClean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созданию </a:t>
            </a:r>
            <a:r>
              <a:rPr lang="ru-RU" sz="1200" i="1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позитивной социальной ситуации развития для субъектов образовательного процесса; </a:t>
            </a:r>
            <a:r>
              <a:rPr lang="ru-RU" sz="1200" i="1" dirty="0" smtClean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включению </a:t>
            </a:r>
            <a:r>
              <a:rPr lang="ru-RU" sz="1200" i="1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в социально значимую, </a:t>
            </a:r>
            <a:r>
              <a:rPr lang="ru-RU" sz="1200" i="1" dirty="0" err="1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просоциальную</a:t>
            </a:r>
            <a:r>
              <a:rPr lang="ru-RU" sz="1200" i="1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учебную и </a:t>
            </a:r>
            <a:r>
              <a:rPr lang="ru-RU" sz="1200" i="1" dirty="0" err="1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внеучебную</a:t>
            </a:r>
            <a:r>
              <a:rPr lang="ru-RU" sz="1200" i="1" dirty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 dirty="0" smtClean="0">
                <a:solidFill>
                  <a:srgbClr val="C050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endParaRPr lang="ru-RU" sz="1200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11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860</Words>
  <Application>Microsoft Office PowerPoint</Application>
  <PresentationFormat>Экран (16:9)</PresentationFormat>
  <Paragraphs>55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Деятельность педагога-психолога  по обеспечению благоприятных условий образовательного процесса </vt:lpstr>
      <vt:lpstr>Презентация PowerPoint</vt:lpstr>
      <vt:lpstr>Требования обеспечивают:</vt:lpstr>
      <vt:lpstr>Цель деятельности ПС</vt:lpstr>
      <vt:lpstr>Задачи ПС</vt:lpstr>
      <vt:lpstr>Направления деятельности ПС </vt:lpstr>
      <vt:lpstr>Рекомендации на уровне НОО</vt:lpstr>
      <vt:lpstr>Рекомендации на уровне ООО</vt:lpstr>
      <vt:lpstr>Рекомендации на уровне ООО</vt:lpstr>
      <vt:lpstr>Рекомендации на уровне ООО</vt:lpstr>
      <vt:lpstr>Рекомендации на уровне СОО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Пользователь</cp:lastModifiedBy>
  <cp:revision>39</cp:revision>
  <dcterms:created xsi:type="dcterms:W3CDTF">2018-06-22T13:27:42Z</dcterms:created>
  <dcterms:modified xsi:type="dcterms:W3CDTF">2022-09-19T10:58:13Z</dcterms:modified>
</cp:coreProperties>
</file>