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5"/>
  </p:notesMasterIdLst>
  <p:sldIdLst>
    <p:sldId id="264" r:id="rId2"/>
    <p:sldId id="269" r:id="rId3"/>
    <p:sldId id="275" r:id="rId4"/>
    <p:sldId id="268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83" r:id="rId13"/>
    <p:sldId id="284" r:id="rId14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FF91059D-5CC4-4C9D-8799-F8F93FDA8E61}">
          <p14:sldIdLst/>
        </p14:section>
        <p14:section name="Раздел без заголовка" id="{56E8FA6E-D87F-48E9-BEF3-563678A929B0}">
          <p14:sldIdLst>
            <p14:sldId id="264"/>
            <p14:sldId id="269"/>
            <p14:sldId id="275"/>
            <p14:sldId id="268"/>
            <p14:sldId id="276"/>
            <p14:sldId id="277"/>
            <p14:sldId id="278"/>
            <p14:sldId id="279"/>
            <p14:sldId id="280"/>
            <p14:sldId id="281"/>
            <p14:sldId id="282"/>
            <p14:sldId id="283"/>
            <p14:sldId id="28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CCFF99"/>
    <a:srgbClr val="D21E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38" autoAdjust="0"/>
    <p:restoredTop sz="94660"/>
  </p:normalViewPr>
  <p:slideViewPr>
    <p:cSldViewPr>
      <p:cViewPr varScale="1">
        <p:scale>
          <a:sx n="86" d="100"/>
          <a:sy n="86" d="100"/>
        </p:scale>
        <p:origin x="480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B2605F-42EE-4F60-8221-C059E6F9D2C5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F45FD6-056D-4D09-A4C6-5345AA94BF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977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5FD6-056D-4D09-A4C6-5345AA94BF77}" type="slidenum">
              <a:rPr lang="ru-RU" smtClean="0">
                <a:solidFill>
                  <a:prstClr val="black"/>
                </a:solidFill>
              </a:rPr>
              <a:pPr/>
              <a:t>4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6944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5FD6-056D-4D09-A4C6-5345AA94BF77}" type="slidenum">
              <a:rPr lang="ru-RU" smtClean="0">
                <a:solidFill>
                  <a:prstClr val="black"/>
                </a:solidFill>
              </a:rPr>
              <a:pPr/>
              <a:t>13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05451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5FD6-056D-4D09-A4C6-5345AA94BF77}" type="slidenum">
              <a:rPr lang="ru-RU" smtClean="0">
                <a:solidFill>
                  <a:prstClr val="black"/>
                </a:solidFill>
              </a:rPr>
              <a:pPr/>
              <a:t>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63514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5FD6-056D-4D09-A4C6-5345AA94BF77}" type="slidenum">
              <a:rPr lang="ru-RU" smtClean="0">
                <a:solidFill>
                  <a:prstClr val="black"/>
                </a:solidFill>
              </a:rPr>
              <a:pPr/>
              <a:t>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77503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5FD6-056D-4D09-A4C6-5345AA94BF77}" type="slidenum">
              <a:rPr lang="ru-RU" smtClean="0">
                <a:solidFill>
                  <a:prstClr val="black"/>
                </a:solidFill>
              </a:rPr>
              <a:pPr/>
              <a:t>7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5387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5FD6-056D-4D09-A4C6-5345AA94BF77}" type="slidenum">
              <a:rPr lang="ru-RU" smtClean="0">
                <a:solidFill>
                  <a:prstClr val="black"/>
                </a:solidFill>
              </a:rPr>
              <a:pPr/>
              <a:t>8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82398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5FD6-056D-4D09-A4C6-5345AA94BF77}" type="slidenum">
              <a:rPr lang="ru-RU" smtClean="0">
                <a:solidFill>
                  <a:prstClr val="black"/>
                </a:solidFill>
              </a:rPr>
              <a:pPr/>
              <a:t>9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2552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5FD6-056D-4D09-A4C6-5345AA94BF77}" type="slidenum">
              <a:rPr lang="ru-RU" smtClean="0">
                <a:solidFill>
                  <a:prstClr val="black"/>
                </a:solidFill>
              </a:rPr>
              <a:pPr/>
              <a:t>10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2066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5FD6-056D-4D09-A4C6-5345AA94BF77}" type="slidenum">
              <a:rPr lang="ru-RU" smtClean="0">
                <a:solidFill>
                  <a:prstClr val="black"/>
                </a:solidFill>
              </a:rPr>
              <a:pPr/>
              <a:t>11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954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5FD6-056D-4D09-A4C6-5345AA94BF77}" type="slidenum">
              <a:rPr lang="ru-RU" smtClean="0">
                <a:solidFill>
                  <a:prstClr val="black"/>
                </a:solidFill>
              </a:rPr>
              <a:pPr/>
              <a:t>12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7082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A596-A72F-491C-A9EF-3FBB047A2B2A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A596-A72F-491C-A9EF-3FBB047A2B2A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A596-A72F-491C-A9EF-3FBB047A2B2A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A596-A72F-491C-A9EF-3FBB047A2B2A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A596-A72F-491C-A9EF-3FBB047A2B2A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A596-A72F-491C-A9EF-3FBB047A2B2A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A596-A72F-491C-A9EF-3FBB047A2B2A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A596-A72F-491C-A9EF-3FBB047A2B2A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A596-A72F-491C-A9EF-3FBB047A2B2A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A596-A72F-491C-A9EF-3FBB047A2B2A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A596-A72F-491C-A9EF-3FBB047A2B2A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670A596-A72F-491C-A9EF-3FBB047A2B2A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F07908A-114A-4F5E-8283-A700CED6261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.jpe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1003625" y="5229200"/>
            <a:ext cx="811671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altLang="ru-RU" sz="1600" b="1" dirty="0" smtClean="0">
              <a:solidFill>
                <a:srgbClr val="262673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altLang="ru-RU" sz="1600" b="1" dirty="0">
              <a:solidFill>
                <a:srgbClr val="262673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sz="1600" b="1" dirty="0" smtClean="0">
                <a:solidFill>
                  <a:srgbClr val="262673"/>
                </a:solidFill>
                <a:latin typeface="Times New Roman" pitchFamily="18" charset="0"/>
                <a:cs typeface="Times New Roman" pitchFamily="18" charset="0"/>
              </a:rPr>
              <a:t>                  Т.В. Брагина, педагог-психолог </a:t>
            </a:r>
          </a:p>
          <a:p>
            <a:pPr algn="ctr"/>
            <a:r>
              <a:rPr lang="ru-RU" altLang="ru-RU" sz="1600" b="1" dirty="0">
                <a:solidFill>
                  <a:srgbClr val="26267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b="1" dirty="0" smtClean="0">
                <a:solidFill>
                  <a:srgbClr val="262673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ГБУ «Центр диагностики и консультирования» КК</a:t>
            </a:r>
            <a:endParaRPr lang="ru-RU" altLang="ru-RU" sz="1600" b="1" dirty="0">
              <a:solidFill>
                <a:srgbClr val="26267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араллелограмм 24"/>
          <p:cNvSpPr/>
          <p:nvPr/>
        </p:nvSpPr>
        <p:spPr>
          <a:xfrm>
            <a:off x="-36512" y="55913"/>
            <a:ext cx="9156849" cy="949954"/>
          </a:xfrm>
          <a:prstGeom prst="parallelogram">
            <a:avLst>
              <a:gd name="adj" fmla="val 37012"/>
            </a:avLst>
          </a:prstGeom>
          <a:solidFill>
            <a:schemeClr val="bg2">
              <a:lumMod val="9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b="1" dirty="0">
                <a:ln w="1905"/>
                <a:solidFill>
                  <a:srgbClr val="4E67C8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учреждение,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b="1" dirty="0">
                <a:ln w="1905"/>
                <a:solidFill>
                  <a:srgbClr val="4E67C8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осуществляющее психолого-педагогическую и медико-социальную помощь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b="1" dirty="0">
                <a:ln w="1905"/>
                <a:solidFill>
                  <a:srgbClr val="4E67C8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«Центр диагностики и консультирования» Краснодарского края</a:t>
            </a:r>
            <a:endParaRPr lang="ru-RU" sz="1400" b="1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26" name="Параллелограмм 25"/>
          <p:cNvSpPr/>
          <p:nvPr/>
        </p:nvSpPr>
        <p:spPr>
          <a:xfrm>
            <a:off x="7639325" y="3244441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араллелограмм 26"/>
          <p:cNvSpPr/>
          <p:nvPr/>
        </p:nvSpPr>
        <p:spPr>
          <a:xfrm>
            <a:off x="399383" y="1520791"/>
            <a:ext cx="513117" cy="360034"/>
          </a:xfrm>
          <a:prstGeom prst="parallelogram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араллелограмм 27"/>
          <p:cNvSpPr/>
          <p:nvPr/>
        </p:nvSpPr>
        <p:spPr>
          <a:xfrm>
            <a:off x="7942439" y="3581099"/>
            <a:ext cx="748263" cy="427584"/>
          </a:xfrm>
          <a:prstGeom prst="parallelogram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араллелограмм 29"/>
          <p:cNvSpPr/>
          <p:nvPr/>
        </p:nvSpPr>
        <p:spPr>
          <a:xfrm>
            <a:off x="959902" y="2154778"/>
            <a:ext cx="479496" cy="292387"/>
          </a:xfrm>
          <a:prstGeom prst="parallelogram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араллелограмм 18"/>
          <p:cNvSpPr/>
          <p:nvPr/>
        </p:nvSpPr>
        <p:spPr>
          <a:xfrm>
            <a:off x="389240" y="2915120"/>
            <a:ext cx="479496" cy="292387"/>
          </a:xfrm>
          <a:prstGeom prst="parallelogram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араллелограмм 22"/>
          <p:cNvSpPr/>
          <p:nvPr/>
        </p:nvSpPr>
        <p:spPr>
          <a:xfrm>
            <a:off x="508873" y="2233672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араллелограмм 31"/>
          <p:cNvSpPr/>
          <p:nvPr/>
        </p:nvSpPr>
        <p:spPr>
          <a:xfrm>
            <a:off x="7927880" y="4690334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араллелограмм 32"/>
          <p:cNvSpPr/>
          <p:nvPr/>
        </p:nvSpPr>
        <p:spPr>
          <a:xfrm>
            <a:off x="8175938" y="5005439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450911" y="5600482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495598" y="4811406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араллелограмм 35"/>
          <p:cNvSpPr/>
          <p:nvPr/>
        </p:nvSpPr>
        <p:spPr>
          <a:xfrm>
            <a:off x="7845042" y="1314573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араллелограмм 36"/>
          <p:cNvSpPr/>
          <p:nvPr/>
        </p:nvSpPr>
        <p:spPr>
          <a:xfrm>
            <a:off x="7828031" y="2142460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араллелограмм 37"/>
          <p:cNvSpPr/>
          <p:nvPr/>
        </p:nvSpPr>
        <p:spPr>
          <a:xfrm>
            <a:off x="8175937" y="1667332"/>
            <a:ext cx="604269" cy="426986"/>
          </a:xfrm>
          <a:prstGeom prst="parallelogram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араллелограмм 20"/>
          <p:cNvSpPr/>
          <p:nvPr/>
        </p:nvSpPr>
        <p:spPr>
          <a:xfrm>
            <a:off x="897515" y="5040689"/>
            <a:ext cx="604269" cy="426986"/>
          </a:xfrm>
          <a:prstGeom prst="parallelogram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743351" y="2646679"/>
            <a:ext cx="773472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Региональные модели психологических служб в системе образования</a:t>
            </a:r>
            <a:r>
              <a:rPr lang="ru-RU" sz="4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4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252" y="47971"/>
            <a:ext cx="1719221" cy="1774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8578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4551"/>
            <a:ext cx="988787" cy="111819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88787" y="138705"/>
            <a:ext cx="71287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 algn="ctr">
              <a:spcAft>
                <a:spcPts val="0"/>
              </a:spcAft>
            </a:pPr>
            <a:r>
              <a:rPr lang="ru-RU" sz="1600" b="1" dirty="0">
                <a:latin typeface="Times New Roman" panose="02020603050405020304" pitchFamily="18" charset="0"/>
              </a:rPr>
              <a:t>Межведомственное взаимодействие центров психолого-педагогической, медицинской и социальной помощи с институтами, органами и </a:t>
            </a:r>
            <a:r>
              <a:rPr lang="ru-RU" sz="1600" b="1" dirty="0" smtClean="0">
                <a:latin typeface="Times New Roman" panose="02020603050405020304" pitchFamily="18" charset="0"/>
              </a:rPr>
              <a:t>организациями - социальными </a:t>
            </a:r>
            <a:r>
              <a:rPr lang="ru-RU" sz="1600" b="1" dirty="0">
                <a:latin typeface="Times New Roman" panose="02020603050405020304" pitchFamily="18" charset="0"/>
              </a:rPr>
              <a:t>партнерами</a:t>
            </a:r>
            <a:endParaRPr lang="ru-RU" sz="1600" dirty="0"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5339" y="3752256"/>
            <a:ext cx="2664296" cy="280076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indent="270510" algn="just">
              <a:spcAft>
                <a:spcPts val="0"/>
              </a:spcAft>
            </a:pP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Взаимодействие ППМС-центров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со специалистами сопровождения (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педагогами -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психологами, учителями-логопедами, тьюторами и социальными педагогами), работающими в общеобразовательных организациях в рамках зоны обслуживания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ППМС-центра</a:t>
            </a:r>
            <a:endParaRPr lang="ru-RU" sz="1600" dirty="0">
              <a:effectLst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139298" y="1372741"/>
            <a:ext cx="2350368" cy="255454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indent="270510" algn="just"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Межведомственное взаимодействие между ПМПК, МСЭ и общеобразовательными организациями, а также решение актуальных вопросов обучения, адаптации и социализации детей-инвалидов </a:t>
            </a:r>
            <a:endParaRPr lang="ru-RU" sz="1600" dirty="0">
              <a:effectLst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930268" y="1372741"/>
            <a:ext cx="2736304" cy="107721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indent="270510" algn="just">
              <a:spcAft>
                <a:spcPts val="0"/>
              </a:spcAft>
            </a:pP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Взаимодействие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между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ПМПК и ППк общеобразовательных организаций</a:t>
            </a:r>
            <a:endParaRPr lang="ru-RU" sz="1600" dirty="0"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930268" y="2850069"/>
            <a:ext cx="2737400" cy="132343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indent="270510" algn="just">
              <a:spcAft>
                <a:spcPts val="0"/>
              </a:spcAft>
            </a:pP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Межведомственное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взаимодействие психолого-медико-педагогических комиссий с организациями здравоохранения. </a:t>
            </a:r>
            <a:endParaRPr lang="ru-RU" sz="1600" dirty="0">
              <a:effectLst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7661" y="4718869"/>
            <a:ext cx="4788911" cy="180555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339" y="1372741"/>
            <a:ext cx="2596422" cy="1729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1945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1" grpId="0" animBg="1"/>
      <p:bldP spid="22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2017" y="261955"/>
            <a:ext cx="1846569" cy="208823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31640" y="254550"/>
            <a:ext cx="712879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 algn="ctr">
              <a:spcAft>
                <a:spcPts val="0"/>
              </a:spcAft>
            </a:pPr>
            <a:r>
              <a:rPr lang="ru-RU" sz="1600" b="1" dirty="0">
                <a:latin typeface="Times New Roman" panose="02020603050405020304" pitchFamily="18" charset="0"/>
              </a:rPr>
              <a:t>Программа комплексного обследования ребенка с ограниченными возможностями </a:t>
            </a:r>
            <a:r>
              <a:rPr lang="ru-RU" sz="1600" b="1" dirty="0" smtClean="0">
                <a:latin typeface="Times New Roman" panose="02020603050405020304" pitchFamily="18" charset="0"/>
              </a:rPr>
              <a:t>здоровья </a:t>
            </a:r>
            <a:r>
              <a:rPr lang="ru-RU" sz="1600" b="1" dirty="0">
                <a:latin typeface="Times New Roman" panose="02020603050405020304" pitchFamily="18" charset="0"/>
              </a:rPr>
              <a:t>в общеобразовательной организации</a:t>
            </a:r>
            <a:endParaRPr lang="ru-RU" sz="1600" dirty="0">
              <a:effectLst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475656" y="1013683"/>
            <a:ext cx="6696744" cy="58477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indent="270510" algn="just"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Специфическими задачами психолого-педагогического сопровождения обучающихся с ограниченными возможностями здоровья являются:</a:t>
            </a:r>
            <a:endParaRPr lang="ru-RU" sz="1600" dirty="0">
              <a:effectLst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55" y="2204864"/>
            <a:ext cx="2170161" cy="3024336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397688" y="1816794"/>
            <a:ext cx="6746311" cy="83099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indent="270510" algn="just"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Своевременное выявление и ранняя (с первых дней пребывания ребенка в общеобразовательной организации) диагностика отклонений в развитии, трудностей обучения и адаптации</a:t>
            </a:r>
            <a:endParaRPr lang="ru-RU" sz="1600" dirty="0"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397689" y="2794263"/>
            <a:ext cx="6746312" cy="107721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indent="270510" algn="just"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Организация и проведение комплексного изучения индивидуальных, возрастных, психофизиологических, речевых особенностей развития ребенка с использованием диагностических методик углубленного и скринингового обследования</a:t>
            </a:r>
            <a:endParaRPr lang="ru-RU" sz="1600" dirty="0"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397689" y="4017953"/>
            <a:ext cx="6746310" cy="156966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indent="270510" algn="just">
              <a:spcAft>
                <a:spcPts val="0"/>
              </a:spcAft>
            </a:pP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Интерпретация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полученных в ходе обследования результатов, являющихся неотъемлемой составной частью комплексного психолого-педагогического заключения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и проведение комплексного изучения индивидуальных, возрастных, психофизиологических, речевых особенностей развития ребенка с использованием диагностических методик углубленного и скринингового обследования</a:t>
            </a:r>
            <a:endParaRPr lang="ru-RU" sz="1600" dirty="0">
              <a:effectLst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2754" y="5727899"/>
            <a:ext cx="8819725" cy="83099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indent="270510" algn="just"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Разработка и реализация индивидуальных программ комплексной помощи для детей с ограниченными возможностями здоровья как компонента рекомендованной адаптированной основной образовательной программы</a:t>
            </a:r>
            <a:endParaRPr lang="ru-RU" sz="16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515984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2017" y="261955"/>
            <a:ext cx="1846569" cy="208823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31640" y="254550"/>
            <a:ext cx="71287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 algn="ctr">
              <a:spcAft>
                <a:spcPts val="0"/>
              </a:spcAft>
            </a:pPr>
            <a:r>
              <a:rPr lang="ru-RU" sz="1600" b="1" dirty="0" smtClean="0">
                <a:latin typeface="Times New Roman" panose="02020603050405020304" pitchFamily="18" charset="0"/>
              </a:rPr>
              <a:t>Организация </a:t>
            </a:r>
            <a:r>
              <a:rPr lang="ru-RU" sz="1600" b="1" dirty="0">
                <a:latin typeface="Times New Roman" panose="02020603050405020304" pitchFamily="18" charset="0"/>
              </a:rPr>
              <a:t>комплексного психолого-педагогического сопровождения обучающихся группы риска развития кризисных состояний и суицидального </a:t>
            </a:r>
            <a:r>
              <a:rPr lang="ru-RU" sz="1600" b="1" dirty="0" smtClean="0">
                <a:latin typeface="Times New Roman" panose="02020603050405020304" pitchFamily="18" charset="0"/>
              </a:rPr>
              <a:t>риска в </a:t>
            </a:r>
            <a:r>
              <a:rPr lang="ru-RU" sz="1600" b="1" dirty="0">
                <a:latin typeface="Times New Roman" panose="02020603050405020304" pitchFamily="18" charset="0"/>
              </a:rPr>
              <a:t>общеобразовательной организации</a:t>
            </a:r>
            <a:endParaRPr lang="ru-RU" sz="1600" dirty="0"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79511" y="2160841"/>
            <a:ext cx="6746311" cy="255454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indent="270510" algn="just">
              <a:spcAft>
                <a:spcPts val="0"/>
              </a:spcAft>
            </a:pPr>
            <a:r>
              <a:rPr lang="ru-RU" sz="1600" dirty="0" smtClean="0">
                <a:latin typeface="Times New Roman" panose="02020603050405020304" pitchFamily="18" charset="0"/>
              </a:rPr>
              <a:t>Пункт </a:t>
            </a:r>
            <a:r>
              <a:rPr lang="ru-RU" sz="1600" dirty="0">
                <a:latin typeface="Times New Roman" panose="02020603050405020304" pitchFamily="18" charset="0"/>
              </a:rPr>
              <a:t>4.1 статьи 26 Федерального закона от 24.06.1999 № 120-ФЗ «Об основах системы профилактики безнадзорности и правонарушений несовершеннолетних» для подготовки рекомендаций по оказанию несовершеннолетнему, в отношении которого рассматривается вопрос о помещении в специальное учебно-воспитательное учреждение закрытого типа, психолого-медико-педагогической помощи и определению форм его дальнейшего обучения и воспитания, психолого-медико-педагогическая комиссия проводит на основании постановления начальника органа внутренних дел или прокурора комплексное обследование несовершеннолетнего.</a:t>
            </a:r>
            <a:endParaRPr lang="ru-RU" sz="1600" dirty="0">
              <a:effectLst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6418" y="1717070"/>
            <a:ext cx="1738883" cy="2567513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5397930" y="1085547"/>
            <a:ext cx="3556976" cy="33855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indent="270510" algn="just">
              <a:spcAft>
                <a:spcPts val="0"/>
              </a:spcAft>
            </a:pP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</a:rPr>
              <a:t>Взаимодействие с КДНиЗП</a:t>
            </a:r>
            <a:endParaRPr lang="ru-RU" sz="1600" dirty="0">
              <a:effectLst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79512" y="4701205"/>
            <a:ext cx="4896544" cy="33855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indent="270510" algn="just">
              <a:spcAft>
                <a:spcPts val="0"/>
              </a:spcAft>
            </a:pPr>
            <a:r>
              <a:rPr lang="ru-RU" sz="1600" b="1" dirty="0">
                <a:latin typeface="Times New Roman" panose="02020603050405020304" pitchFamily="18" charset="0"/>
              </a:rPr>
              <a:t>Взаимодействие со следственными органами</a:t>
            </a:r>
            <a:endParaRPr lang="ru-RU" sz="1600" dirty="0">
              <a:effectLst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388" y="5211983"/>
            <a:ext cx="2952328" cy="149651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4667207"/>
            <a:ext cx="2915877" cy="2041287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79511" y="1502850"/>
            <a:ext cx="6746311" cy="5847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indent="270510" algn="just"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</a:rPr>
              <a:t>Федеральный закон от 24.06.1999 № 120-ФЗ «Об основах системы профилактики безнадзорности и правонарушений несовершеннолетних.</a:t>
            </a:r>
          </a:p>
        </p:txBody>
      </p:sp>
    </p:spTree>
    <p:extLst>
      <p:ext uri="{BB962C8B-B14F-4D97-AF65-F5344CB8AC3E}">
        <p14:creationId xmlns:p14="http://schemas.microsoft.com/office/powerpoint/2010/main" val="26772827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 animBg="1"/>
      <p:bldP spid="16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2017" y="261955"/>
            <a:ext cx="1846569" cy="2088231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538602" y="1934649"/>
            <a:ext cx="4392488" cy="147732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indent="270510" algn="just"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Федеральный </a:t>
            </a:r>
            <a:r>
              <a:rPr lang="ru-RU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законй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от 28 декабря 2013 г. № 442-ФЗ «Об основах социального обслуживания граждан в Российской Федерации» и приказом Минтруда России от 18 ноября 2014 г. № 889)</a:t>
            </a:r>
            <a:endParaRPr lang="ru-RU" dirty="0">
              <a:effectLst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38602" y="4149080"/>
            <a:ext cx="8280921" cy="206210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indent="270510" algn="just">
              <a:spcAft>
                <a:spcPts val="0"/>
              </a:spcAft>
            </a:pPr>
            <a:r>
              <a:rPr lang="ru-RU" sz="1600" b="1" dirty="0" smtClean="0">
                <a:latin typeface="Times New Roman" panose="02020603050405020304" pitchFamily="18" charset="0"/>
              </a:rPr>
              <a:t>Постановление </a:t>
            </a:r>
            <a:r>
              <a:rPr lang="ru-RU" sz="1600" b="1" dirty="0">
                <a:latin typeface="Times New Roman" panose="02020603050405020304" pitchFamily="18" charset="0"/>
              </a:rPr>
              <a:t>Правительства Российской Федерации от 27 июня 2016 г. № 584 «Об особенностях применения профессиональных стандартов в части требований, обязательных для применения государственными внебюджетными фондами Российской Федерации, государственными или муниципальными учреждениями, государственными или муниципальными унитарными предприятиями, а также государственными корпорациями, государственными компаниями и хозяйственными обществами, более пятидесяти процентов акций (долей) в уставном капитале которых находится в государственной собственности или муниципальной собственности»</a:t>
            </a:r>
            <a:endParaRPr lang="ru-RU" sz="1600" dirty="0"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23727" y="274216"/>
            <a:ext cx="6695795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indent="270510" algn="just"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Общие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условия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эффективной реализации моделей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направления работы и условий межведомственного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взаимодействия:</a:t>
            </a:r>
            <a:endParaRPr lang="ru-RU" dirty="0">
              <a:effectLst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9994" y="1412776"/>
            <a:ext cx="3609529" cy="2549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2777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6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88640"/>
            <a:ext cx="1719221" cy="1944793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1846" y="1412776"/>
            <a:ext cx="889248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•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закон от 29.12.2012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273-ФЗ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«Об образовании в Российской Федерации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ст.42 Психолого-педагогическая, медицинская и социальная помощь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обучающимся…)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•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Профессиональный стандарт «Педагог-психолог (психолог в сфере образования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)»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Минтруда и соцзащиты РФ от 24 июля 2015 года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514 н)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•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«Об утверждении особенностей режима рабочего времени и времени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отдыха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педагогических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иных работников организаций,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осуществляющих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образовательную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деятельность» (Приказ Министерства образования 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 от 11 мая 2016 г.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536)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•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Концепция развития психологической службы в системе образования 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период до 2025 года (утверждена Минобрнауки России от 19.12.2017 г.)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•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 нормативном регулировании деятельности психологической службы 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системе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РФ» (Письмо Минобрнауки России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07-4587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30.07.2018)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970741" y="732976"/>
            <a:ext cx="663370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Правовой статус педагогических работников</a:t>
            </a:r>
          </a:p>
        </p:txBody>
      </p:sp>
    </p:spTree>
    <p:extLst>
      <p:ext uri="{BB962C8B-B14F-4D97-AF65-F5344CB8AC3E}">
        <p14:creationId xmlns:p14="http://schemas.microsoft.com/office/powerpoint/2010/main" val="8173760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8641"/>
            <a:ext cx="1336775" cy="151216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38957" y="1916832"/>
            <a:ext cx="878497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Федеральный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 от 29.12.2012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273-ФЗ "Об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образовании в Российской Федерации"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34.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права обучающихся и меры их социальной поддержки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стимулирования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Часть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Обучающимся предоставляются академические права на: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предоставление условий для обучения с учетом особенностей их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психофизического развития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состояния здоровья, в том числе получение социально-педагогической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психологической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помощи, бесплатной психолого-медико-педагогической коррекции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Статья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Права, обязанности и ответственность в сфере образования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(законных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представителей) несовершеннолетних обучающихся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Часть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Родители (законные представители) несовершеннолетних обучающихся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имеют право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6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получать информацию о всех видах планируемых обследований (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психологических, психолого-педагогических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обучающихся, давать согласие на проведение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таких обследований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участие в таких обследованиях, отказаться от их проведения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 участия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них, получать информацию о результатах проведенных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обследований     обучающихся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6026" y="140442"/>
            <a:ext cx="663370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работе с обучающимися и их родителями (законными представителями)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2296" y="671358"/>
            <a:ext cx="3227797" cy="1206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7209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4551"/>
            <a:ext cx="1719221" cy="194421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47664" y="404664"/>
            <a:ext cx="712879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Ключевые особенности </a:t>
            </a: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действующих региональных моделей </a:t>
            </a:r>
            <a:r>
              <a:rPr lang="ru-RU" sz="2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Психологической </a:t>
            </a: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службы в Российской Федерации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340768"/>
            <a:ext cx="828092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законодательно закрепленное право обучающегося на получение бесплатной доступной качественной психологической помощи в общеобразовательной организации; </a:t>
            </a:r>
            <a:endParaRPr lang="ru-RU" sz="20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вариативность 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 управления 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структурными </a:t>
            </a:r>
          </a:p>
          <a:p>
            <a:pPr algn="just"/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подразделениями Психологической 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службы 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РФ </a:t>
            </a:r>
          </a:p>
          <a:p>
            <a:pPr algn="just"/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со  стороны 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органов 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исполнительной власти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20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осуществляющих 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управление 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  <a:p>
            <a:pPr algn="just"/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сфере  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образования; </a:t>
            </a:r>
            <a:endParaRPr lang="ru-RU" sz="20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концептуальное 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единообразие подразделений Психологической службы 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 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Федерации, непосредственно обеспечивающих оказание психологической помощи: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3999" y="2169850"/>
            <a:ext cx="2165489" cy="14441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467544" y="4818643"/>
            <a:ext cx="84969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уровне образовательной организации - психологическая служба общеобразовательной организации, ППк и/или педагог-психолог;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уровне муниципального образования - муниципальные ППМС-центры и муниципальные (территориальные) ПМПК;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уровне субъекта Российской Федерации - региональные ППМС-центры и центральные ПМПК.</a:t>
            </a:r>
          </a:p>
        </p:txBody>
      </p:sp>
    </p:spTree>
    <p:extLst>
      <p:ext uri="{BB962C8B-B14F-4D97-AF65-F5344CB8AC3E}">
        <p14:creationId xmlns:p14="http://schemas.microsoft.com/office/powerpoint/2010/main" val="27042495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4551"/>
            <a:ext cx="1719221" cy="194421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47664" y="404664"/>
            <a:ext cx="712879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развития региональных </a:t>
            </a: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моделей </a:t>
            </a:r>
            <a:r>
              <a:rPr lang="ru-RU" sz="2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Психологической </a:t>
            </a: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службы в Российской Федерации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968503" y="1617242"/>
            <a:ext cx="7056784" cy="369332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обеспечения единства деятельности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968503" y="2253440"/>
            <a:ext cx="7056784" cy="369332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Принцип защиты прав и интересов детей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968503" y="2889638"/>
            <a:ext cx="7056784" cy="369332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Принцип профессионализма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962638" y="3520704"/>
            <a:ext cx="7056784" cy="369332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Принцип соответствия нормативно-правовым требованиям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968503" y="4795666"/>
            <a:ext cx="7056784" cy="369332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Принцип результативности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968503" y="5429298"/>
            <a:ext cx="7056784" cy="369332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Принцип научности и доказательности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965302" y="6062930"/>
            <a:ext cx="7056784" cy="369332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Принцип непрерывности сопровождения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979406" y="4151770"/>
            <a:ext cx="7056784" cy="369332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Принцип учета региональной специфики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994798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4551"/>
            <a:ext cx="1719221" cy="194421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47664" y="404664"/>
            <a:ext cx="712879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Типовые модели оказания психолого-педагогической, медицинской и социальной помощи детям, испытывающим трудности в освоении основных общеобразовательных программ, развитии и социальной адаптации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1047160" y="2136918"/>
            <a:ext cx="7056784" cy="1200329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Децентрализованная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модель, которая предполагает наличие в регионе нескольких центров, имеющих статус юридического лица и включающих в себя ряд структурных подразделений, не являющихся самостоятельными юридическими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лицами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47160" y="4005064"/>
            <a:ext cx="7056784" cy="2031325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Централизованная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модель, предполагающая создание в регионе уполномоченным органом власти ППМС-центра с филиалами, которые распределяются в соответствии со спецификой территориального расположения, численностью детского населения и его потребностью в помощи. ППМС-центр представляет собой иерархическую систему оказания психолого-педагогической, медицинской и социальной помощи</a:t>
            </a:r>
            <a:endParaRPr lang="ru-RU" sz="540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238735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4551"/>
            <a:ext cx="1719221" cy="194421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47664" y="259684"/>
            <a:ext cx="712879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и обобщение опыта регионов по реализации межведомственного взаимодействия в практике применения профессиональных стандартов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251520" y="2153527"/>
            <a:ext cx="8568947" cy="830997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Модели консультативного и коррекционного типа работы с семьей (помощь семьям и детям, попавшим в трудные жизненные ситуации, испытывающим трудности в социализации и обучении, семьям, находящимся в социально опасном положении, неблагополучным семьям)</a:t>
            </a:r>
            <a:endParaRPr lang="ru-RU" sz="4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51520" y="3324095"/>
            <a:ext cx="8568947" cy="1077218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Модели диагностической, психолого-педагогической, медицинской и социальной помощи, которая реализуется в специализированных психолого-медико-социальных, медицинских, реабилитационных и иных центрах и комиссиях, результатом работы которых становятся программы ранней помощи</a:t>
            </a:r>
            <a:endParaRPr lang="ru-RU" sz="480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15612" y="1310985"/>
            <a:ext cx="7056784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Основные модели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и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условий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межведомственного взаимодействия</a:t>
            </a:r>
            <a:endParaRPr lang="ru-RU" sz="5400" b="1" cap="none" spc="0" dirty="0">
              <a:ln w="0"/>
              <a:solidFill>
                <a:schemeClr val="accent6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169" y="4581128"/>
            <a:ext cx="8569298" cy="830997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Модели социальной реабилитации (абилитации) и образования, ориентированные на инвалидов и детей-инвалидов, результатом работы которых становится разработка индивидуальных программ реабилитации или абилитации инвалидов, детей-инвалидов</a:t>
            </a:r>
            <a:endParaRPr lang="ru-RU" sz="480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169" y="5591940"/>
            <a:ext cx="8569297" cy="1077218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Коррекционно-профилактические модели, ориентированные на разработку программ профилактики и коррекции девиаций и аддикций поведения, программ коррекции и предупреждения асоциального поведения (индивидуальные программы социальной реабилитации несовершеннолетних).</a:t>
            </a:r>
            <a:endParaRPr lang="ru-RU" sz="480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283049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12" grpId="0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4551"/>
            <a:ext cx="988787" cy="111819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01997" y="19176"/>
            <a:ext cx="712879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 algn="ctr">
              <a:spcAft>
                <a:spcPts val="0"/>
              </a:spcAft>
            </a:pPr>
            <a:r>
              <a:rPr lang="ru-RU" sz="1600" b="1" dirty="0">
                <a:latin typeface="Times New Roman" panose="02020603050405020304" pitchFamily="18" charset="0"/>
              </a:rPr>
              <a:t>Межведомственное взаимодействие юридических лиц в связи с оказанием психологической помощи обучающимся разных целевых групп</a:t>
            </a:r>
            <a:endParaRPr lang="ru-RU" sz="1600" dirty="0"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76056" y="618400"/>
            <a:ext cx="3456384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Технология «Работа со случаем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»</a:t>
            </a:r>
            <a:endParaRPr lang="ru-RU" sz="5400" b="1" cap="none" spc="0" dirty="0">
              <a:ln w="0"/>
              <a:solidFill>
                <a:schemeClr val="accent6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-1" y="941214"/>
            <a:ext cx="9144000" cy="80021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    1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) фиксация случая в образовательной и/или в медицинской организации либо поступление информации о случае уполномоченному по правам ребенка соответствующего субъекта Российской Федерации (в том числе через его общественных помощников), в КДНиЗП или в органы опеки и попечительства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;</a:t>
            </a:r>
            <a:endParaRPr lang="ru-RU" sz="5400" b="1" cap="none" spc="0" dirty="0">
              <a:ln w="0"/>
              <a:solidFill>
                <a:schemeClr val="accent6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-1" y="1759304"/>
            <a:ext cx="9143999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      2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) первичная информационная и/или методическая консультация для родителей (законных представителей) ребенка в общеобразовательной и/или в медицинской организации;</a:t>
            </a:r>
            <a:endParaRPr lang="ru-RU" sz="5400" b="1" cap="none" spc="0" dirty="0">
              <a:ln w="0"/>
              <a:solidFill>
                <a:schemeClr val="accent6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394" y="2300395"/>
            <a:ext cx="9143999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     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3) расследование случая в общеобразовательной и/или в медицинской организации, то есть подтверждение или опровержение фактов о социальной ситуации развития ребенка и причин отклоняющегося 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поведения;</a:t>
            </a:r>
            <a:endParaRPr lang="ru-RU" sz="5400" b="1" cap="none" spc="0" dirty="0">
              <a:ln w="0"/>
              <a:solidFill>
                <a:schemeClr val="accent6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48" y="2841486"/>
            <a:ext cx="9143999" cy="30777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     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4) направление ребенка на обследование в ППМС-центр при согласии родителей (законных представителей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);</a:t>
            </a:r>
            <a:endParaRPr lang="ru-RU" sz="5400" b="1" cap="none" spc="0" dirty="0">
              <a:ln w="0"/>
              <a:solidFill>
                <a:schemeClr val="accent6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-1" y="3170125"/>
            <a:ext cx="9143998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       5) признание ребенка (семьи) нуждающимся(-</a:t>
            </a:r>
            <a:r>
              <a:rPr lang="ru-RU" sz="14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ейся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) в профессиональной межведомственной помощи (согласно требованиям действующих нормативных документов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);</a:t>
            </a:r>
            <a:endParaRPr lang="ru-RU" sz="5400" b="1" cap="none" spc="0" dirty="0">
              <a:ln w="0"/>
              <a:solidFill>
                <a:schemeClr val="accent6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294" y="3715445"/>
            <a:ext cx="9143998" cy="73866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       6) «открытие» случая на Мк, то есть принятие решения о назначении «куратора случая» в зависимости от содержания случая либо из общеобразовательной организации, либо из медицинской организации, либо из КДНиЗП, либо из органа опеки и 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попечительства;</a:t>
            </a:r>
            <a:endParaRPr lang="ru-RU" sz="5400" b="1" cap="none" spc="0" dirty="0">
              <a:ln w="0"/>
              <a:solidFill>
                <a:schemeClr val="accent6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-2" y="4474529"/>
            <a:ext cx="9143999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indent="270510" algn="just"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</a:rPr>
              <a:t>7) разработка ИПМС ребенка (семьи), в котором подробно расписываются мероприятия, сроки их реализации и ответственные, а также его утверждение на Мк;</a:t>
            </a:r>
            <a:endParaRPr lang="ru-RU" sz="1400" dirty="0">
              <a:effectLst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-2" y="5015620"/>
            <a:ext cx="9143997" cy="30777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indent="270510" algn="just"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8) выполнение ИПМС ребенка (семьи) с возможностью в случае необходимости его корректировки;</a:t>
            </a:r>
            <a:endParaRPr lang="ru-RU" sz="1400" dirty="0">
              <a:effectLst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" y="5341268"/>
            <a:ext cx="9143997" cy="95410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indent="270510" algn="just"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9) мониторинг случая, то есть проведение промежуточных и выходного обследований ребенка, анализ диагностических данных, полученных по случаю в начале реализации ИПМС и по итогам его реализации, а также качественный анализ результата работы со случаем всех включенных в работу специалистов с замечаниями и рекомендациями;</a:t>
            </a:r>
            <a:endParaRPr lang="ru-RU" sz="1400" dirty="0">
              <a:effectLst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598" y="6338337"/>
            <a:ext cx="9143997" cy="30777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indent="270510" algn="just"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10) «закрытие» случая</a:t>
            </a:r>
            <a:endParaRPr lang="ru-RU" sz="1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831722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4551"/>
            <a:ext cx="988787" cy="111819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88787" y="138705"/>
            <a:ext cx="71287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 algn="ctr">
              <a:spcAft>
                <a:spcPts val="0"/>
              </a:spcAft>
            </a:pPr>
            <a:r>
              <a:rPr lang="ru-RU" sz="1600" b="1" dirty="0">
                <a:latin typeface="Times New Roman" panose="02020603050405020304" pitchFamily="18" charset="0"/>
              </a:rPr>
              <a:t>Межведомственное взаимодействие центров психолого-педагогической, медицинской и социальной помощи с институтами, органами и организациями-социальными партнерами</a:t>
            </a:r>
            <a:endParaRPr lang="ru-RU" sz="1600" dirty="0"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771800" y="1299485"/>
            <a:ext cx="3151166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     КЛЮЧЕВЫЕ ЗАДАЧИ</a:t>
            </a:r>
            <a:endParaRPr lang="ru-RU" sz="6600" b="1" cap="none" spc="0" dirty="0">
              <a:ln w="0"/>
              <a:solidFill>
                <a:schemeClr val="accent6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3528" y="1895961"/>
            <a:ext cx="8307262" cy="83099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indent="270510" algn="just"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</a:rPr>
              <a:t>1. Организация процесса сопровождения ребенка и его семьи, нуждающихся в получении профессиональной помощи, которая обеспечивает междисциплинарный, межуровневый и межведомственный аспекты оказания данной помощи.</a:t>
            </a:r>
            <a:endParaRPr lang="ru-RU" sz="1600" dirty="0">
              <a:effectLst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49424" y="2971227"/>
            <a:ext cx="8307262" cy="206210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indent="270510" algn="just"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2. Разработка и апробация инновационных услуг в сфере муниципальной и региональной политики в области защиты прав и интересов детей с трудностями в обучении, развитии и социальной адаптации; детей с отклонениями в здоровье и поведении; детей, подвергшихся жестокому обращению или насилию; детей, в отношении которых были совершены развратные действия или преступления против их половой неприкосновенности; детей, вовлекаемых в экстремистские организации или деструктивные культы и интернет-сообщества; детей, в отношении которых ведутся судебные споры их родителей (законных представителей).</a:t>
            </a:r>
            <a:endParaRPr lang="ru-RU" sz="1600" dirty="0">
              <a:effectLst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17064" y="5277599"/>
            <a:ext cx="8307262" cy="83099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indent="270510" algn="just"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</a:rPr>
              <a:t>3. Обеспечение обмена служебными документами при оказании междисциплинарной, межуровневой и межведомственной профессиональной помощи через электронные средства связи. </a:t>
            </a:r>
            <a:endParaRPr lang="ru-RU" sz="16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975626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21" grpId="0" animBg="1"/>
      <p:bldP spid="22" grpId="0" animBg="1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4062</TotalTime>
  <Words>1613</Words>
  <Application>Microsoft Office PowerPoint</Application>
  <PresentationFormat>Экран (4:3)</PresentationFormat>
  <Paragraphs>97</Paragraphs>
  <Slides>13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Calibri</vt:lpstr>
      <vt:lpstr>Georgia</vt:lpstr>
      <vt:lpstr>Times New Roman</vt:lpstr>
      <vt:lpstr>Trebuchet MS</vt:lpstr>
      <vt:lpstr>Wingdings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Анатольевна</dc:creator>
  <cp:lastModifiedBy>Пользователь Windows</cp:lastModifiedBy>
  <cp:revision>270</cp:revision>
  <cp:lastPrinted>2016-10-28T09:22:46Z</cp:lastPrinted>
  <dcterms:created xsi:type="dcterms:W3CDTF">2014-12-22T09:35:09Z</dcterms:created>
  <dcterms:modified xsi:type="dcterms:W3CDTF">2022-09-21T12:17:16Z</dcterms:modified>
</cp:coreProperties>
</file>