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7" r:id="rId8"/>
    <p:sldId id="268" r:id="rId9"/>
    <p:sldId id="262" r:id="rId10"/>
    <p:sldId id="264" r:id="rId11"/>
    <p:sldId id="266" r:id="rId12"/>
    <p:sldId id="265" r:id="rId13"/>
    <p:sldId id="26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079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133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841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0433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312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55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93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940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136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765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737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621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59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042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829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353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219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65A6D-D7CE-4651-8D99-3A47DCDC491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3F440-D66D-4C9E-84D4-2E0916A84B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35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DC6581-12DE-3F1D-F6B0-7278DF57A2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/>
              <a:t>Сказкотерапия как средство коррекции отклоняющегося поведения в подростковом возрасте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F08F8E-D04F-91C3-E0DE-72323BE5EB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/>
              <a:t>Работу подготовила </a:t>
            </a:r>
          </a:p>
          <a:p>
            <a:r>
              <a:rPr lang="ru-RU" dirty="0"/>
              <a:t>Педагог- психолог МБОУ СОШ № 6 </a:t>
            </a:r>
            <a:r>
              <a:rPr lang="ru-RU" dirty="0" err="1"/>
              <a:t>им.Ц.Л</a:t>
            </a:r>
            <a:r>
              <a:rPr lang="ru-RU" dirty="0"/>
              <a:t>. </a:t>
            </a:r>
            <a:r>
              <a:rPr lang="ru-RU" dirty="0" err="1"/>
              <a:t>Куникова</a:t>
            </a:r>
            <a:endParaRPr lang="ru-RU" dirty="0"/>
          </a:p>
          <a:p>
            <a:r>
              <a:rPr lang="ru-RU" dirty="0" err="1"/>
              <a:t>Матосян</a:t>
            </a:r>
            <a:r>
              <a:rPr lang="ru-RU" dirty="0"/>
              <a:t> Елена Сергеевна</a:t>
            </a:r>
          </a:p>
        </p:txBody>
      </p:sp>
    </p:spTree>
    <p:extLst>
      <p:ext uri="{BB962C8B-B14F-4D97-AF65-F5344CB8AC3E}">
        <p14:creationId xmlns:p14="http://schemas.microsoft.com/office/powerpoint/2010/main" val="2744850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764273-CBBA-215F-B155-67D3CF662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Библиотерапия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164D71-F3AF-62B0-210B-8BE9AB9E66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Библиотерапия - метод психотерапии использующий литературу.</a:t>
            </a:r>
          </a:p>
          <a:p>
            <a:r>
              <a:rPr lang="ru-RU" dirty="0"/>
              <a:t>Противопоказана детям со сниженным интеллектом.</a:t>
            </a:r>
          </a:p>
          <a:p>
            <a:r>
              <a:rPr lang="ru-RU" dirty="0"/>
              <a:t>Коррекция эмоциональных состояний</a:t>
            </a:r>
          </a:p>
          <a:p>
            <a:r>
              <a:rPr lang="ru-RU" dirty="0"/>
              <a:t>Диагностический и терапевтический потенциал.</a:t>
            </a:r>
          </a:p>
          <a:p>
            <a:r>
              <a:rPr lang="ru-RU" dirty="0"/>
              <a:t>Предлагаются определенные книги</a:t>
            </a:r>
          </a:p>
          <a:p>
            <a:r>
              <a:rPr lang="ru-RU" dirty="0"/>
              <a:t> рекомендованные для конкретных ситуаций.</a:t>
            </a:r>
          </a:p>
          <a:p>
            <a:r>
              <a:rPr lang="ru-RU" dirty="0"/>
              <a:t>Книга читается и разбираются действия героев. (Важно прочитать книгу самому психологу!)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AEBE694-F603-5923-A39D-3F78CEF6F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8364" y="2600696"/>
            <a:ext cx="3059071" cy="219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696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D96C75-25F7-635E-1DA4-2C6E1356A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Книга как лекарство для детей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5E77CF8-E7C8-0B17-4F68-DAF2FF9247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54587" y="2385198"/>
            <a:ext cx="3048000" cy="304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46F376-DEE9-1EDC-D8B8-B4C1C597B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360" y="2385198"/>
            <a:ext cx="2076450" cy="304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BC12046-AE1B-8000-6DF0-6AB7D1E59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7452" y="2385198"/>
            <a:ext cx="4090493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03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67CCB4-9372-699B-B9B4-F9A512D57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Литература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99A545-E6A8-5490-FA61-23563015DE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  «Маленький лорд </a:t>
            </a:r>
            <a:r>
              <a:rPr lang="ru-RU" dirty="0" err="1"/>
              <a:t>Фаунтлерой</a:t>
            </a:r>
            <a:r>
              <a:rPr lang="ru-RU" dirty="0"/>
              <a:t>» Френсис Элиза  </a:t>
            </a:r>
            <a:r>
              <a:rPr lang="ru-RU" dirty="0" err="1"/>
              <a:t>Бернетт</a:t>
            </a:r>
            <a:r>
              <a:rPr lang="ru-RU" dirty="0"/>
              <a:t> (отец- сын)</a:t>
            </a:r>
          </a:p>
          <a:p>
            <a:pPr marL="0" indent="0">
              <a:buNone/>
            </a:pPr>
            <a:r>
              <a:rPr lang="ru-RU" dirty="0"/>
              <a:t>«Таинственный сад» Френсис Элиза  </a:t>
            </a:r>
            <a:r>
              <a:rPr lang="ru-RU" dirty="0" err="1"/>
              <a:t>Бернетт</a:t>
            </a:r>
            <a:r>
              <a:rPr lang="ru-RU" dirty="0"/>
              <a:t> </a:t>
            </a:r>
          </a:p>
          <a:p>
            <a:r>
              <a:rPr lang="ru-RU" dirty="0"/>
              <a:t>«</a:t>
            </a:r>
            <a:r>
              <a:rPr lang="ru-RU" dirty="0" err="1"/>
              <a:t>Поллианна</a:t>
            </a:r>
            <a:r>
              <a:rPr lang="ru-RU" dirty="0"/>
              <a:t>» </a:t>
            </a:r>
            <a:r>
              <a:rPr lang="ru-RU" dirty="0" err="1"/>
              <a:t>Элионор</a:t>
            </a:r>
            <a:r>
              <a:rPr lang="ru-RU" dirty="0"/>
              <a:t> Портер</a:t>
            </a:r>
          </a:p>
          <a:p>
            <a:pPr marL="0" indent="0">
              <a:buNone/>
            </a:pPr>
            <a:r>
              <a:rPr lang="ru-RU" dirty="0"/>
              <a:t> (о сложных жизненных ситуациях, вера в </a:t>
            </a:r>
          </a:p>
          <a:p>
            <a:pPr marL="0" indent="0">
              <a:buNone/>
            </a:pPr>
            <a:r>
              <a:rPr lang="ru-RU" dirty="0"/>
              <a:t>доброту)</a:t>
            </a:r>
          </a:p>
          <a:p>
            <a:r>
              <a:rPr lang="ru-RU" dirty="0"/>
              <a:t>Энн из Зеленых крыш (фильм) (дружба)</a:t>
            </a:r>
          </a:p>
          <a:p>
            <a:pPr marL="0" indent="0">
              <a:buNone/>
            </a:pPr>
            <a:r>
              <a:rPr lang="ru-RU" dirty="0"/>
              <a:t>«Книга как лекарство для детей» </a:t>
            </a:r>
          </a:p>
          <a:p>
            <a:pPr marL="0" indent="0">
              <a:buNone/>
            </a:pPr>
            <a:r>
              <a:rPr lang="ru-RU" dirty="0"/>
              <a:t>справочник для психолога. Предлагает «</a:t>
            </a:r>
            <a:r>
              <a:rPr lang="ru-RU" dirty="0" err="1"/>
              <a:t>книж</a:t>
            </a:r>
            <a:r>
              <a:rPr lang="ru-RU" dirty="0"/>
              <a:t>-</a:t>
            </a:r>
          </a:p>
          <a:p>
            <a:pPr marL="0" indent="0">
              <a:buNone/>
            </a:pPr>
            <a:r>
              <a:rPr lang="ru-RU" dirty="0" err="1"/>
              <a:t>ную</a:t>
            </a:r>
            <a:r>
              <a:rPr lang="ru-RU" dirty="0"/>
              <a:t> микстуру для различных недугов – </a:t>
            </a:r>
          </a:p>
          <a:p>
            <a:pPr marL="0" indent="0">
              <a:buNone/>
            </a:pPr>
            <a:r>
              <a:rPr lang="ru-RU" dirty="0"/>
              <a:t>боязнь </a:t>
            </a:r>
            <a:r>
              <a:rPr lang="ru-RU" dirty="0" err="1"/>
              <a:t>подкроватных</a:t>
            </a:r>
            <a:r>
              <a:rPr lang="ru-RU" dirty="0"/>
              <a:t> монстров, интернет </a:t>
            </a:r>
          </a:p>
          <a:p>
            <a:pPr marL="0" indent="0">
              <a:buNone/>
            </a:pPr>
            <a:r>
              <a:rPr lang="ru-RU" dirty="0"/>
              <a:t>зависимость, развод родителей, </a:t>
            </a:r>
            <a:r>
              <a:rPr lang="ru-RU" dirty="0" err="1"/>
              <a:t>пережи</a:t>
            </a:r>
            <a:r>
              <a:rPr lang="ru-RU" dirty="0"/>
              <a:t>- </a:t>
            </a:r>
          </a:p>
          <a:p>
            <a:pPr marL="0" indent="0">
              <a:buNone/>
            </a:pPr>
            <a:r>
              <a:rPr lang="ru-RU" dirty="0" err="1"/>
              <a:t>вания</a:t>
            </a:r>
            <a:r>
              <a:rPr lang="ru-RU" dirty="0"/>
              <a:t> из – за переезда.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1D183B-4DF1-7946-AFD3-98352C4B1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817" y="3146961"/>
            <a:ext cx="4857006" cy="357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348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939B2D-49D4-A771-FA6D-68CE1CD83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</a:t>
            </a:r>
            <a:r>
              <a:rPr lang="ru-RU"/>
              <a:t>за внимание!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751DBFC-2FC0-6286-F0A1-9095B9BB93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314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E8142F-0978-032E-ACCB-5526D3E56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Девиантное поведение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A6B079-8FFD-4D33-6DB9-68DCB1821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Причины девиации различны. Постоянная критика может привести к любым формам и типам девиантного поведения. Подросток в определенный момент перестает верить в себя и свои возможности. Он не разбирается в причинах своего состояния, а ищет подтверждения во вне.</a:t>
            </a:r>
          </a:p>
          <a:p>
            <a:r>
              <a:rPr lang="ru-RU" dirty="0"/>
              <a:t>Работа с такими детьми сложный трудоемкий процесс. В своей работе я использую арт- терапию (</a:t>
            </a:r>
            <a:r>
              <a:rPr lang="ru-RU" dirty="0" err="1"/>
              <a:t>сказкатерапию</a:t>
            </a:r>
            <a:r>
              <a:rPr lang="ru-RU" dirty="0"/>
              <a:t>, рисунки, библиотерапию)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9733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0398EB-119D-4A37-5B39-6E0817E0D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Арт- терапия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126822-A077-805E-EC41-064783D27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Арт- терапия метафорична. </a:t>
            </a:r>
          </a:p>
          <a:p>
            <a:r>
              <a:rPr lang="ru-RU" dirty="0"/>
              <a:t>Метафора позволяет посмотреть</a:t>
            </a:r>
          </a:p>
          <a:p>
            <a:pPr marL="0" indent="0">
              <a:buNone/>
            </a:pPr>
            <a:r>
              <a:rPr lang="ru-RU" dirty="0"/>
              <a:t> на проблемную ситуацию со стороны.</a:t>
            </a:r>
          </a:p>
          <a:p>
            <a:r>
              <a:rPr lang="ru-RU" dirty="0"/>
              <a:t>Психолог может видеть : </a:t>
            </a:r>
          </a:p>
          <a:p>
            <a:r>
              <a:rPr lang="ru-RU" dirty="0"/>
              <a:t>детско-родительские отношения</a:t>
            </a:r>
          </a:p>
          <a:p>
            <a:pPr marL="0" indent="0">
              <a:buNone/>
            </a:pPr>
            <a:r>
              <a:rPr lang="ru-RU" dirty="0"/>
              <a:t>   конфликтные отношения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F1406B5-FEA8-7B2D-FB19-B1DF81CF3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330" y="3230088"/>
            <a:ext cx="4572000" cy="29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914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8B632B-B463-726E-3EB0-E59734B1E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Сказкотерапия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853D14-9E09-A715-F5FA-8E991FBED1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Сказкотерапия – самый древний метод психологии. </a:t>
            </a:r>
          </a:p>
          <a:p>
            <a:pPr marL="0" indent="0">
              <a:buNone/>
            </a:pPr>
            <a:r>
              <a:rPr lang="ru-RU" dirty="0"/>
              <a:t>Раскрывается информация : </a:t>
            </a:r>
          </a:p>
          <a:p>
            <a:pPr marL="0" indent="0">
              <a:buNone/>
            </a:pPr>
            <a:r>
              <a:rPr lang="ru-RU" dirty="0"/>
              <a:t>О жизненных ценностях</a:t>
            </a:r>
          </a:p>
          <a:p>
            <a:pPr marL="0" indent="0">
              <a:buNone/>
            </a:pPr>
            <a:r>
              <a:rPr lang="ru-RU" dirty="0"/>
              <a:t>О внутреннем мире автора</a:t>
            </a:r>
          </a:p>
          <a:p>
            <a:pPr marL="0" indent="0">
              <a:buNone/>
            </a:pPr>
            <a:r>
              <a:rPr lang="ru-RU" dirty="0"/>
              <a:t>Одно из самых первых</a:t>
            </a:r>
          </a:p>
          <a:p>
            <a:pPr marL="0" indent="0">
              <a:buNone/>
            </a:pPr>
            <a:r>
              <a:rPr lang="ru-RU" dirty="0"/>
              <a:t> заданий в моей работе</a:t>
            </a:r>
          </a:p>
          <a:p>
            <a:pPr marL="0" indent="0">
              <a:buNone/>
            </a:pPr>
            <a:r>
              <a:rPr lang="ru-RU" dirty="0"/>
              <a:t> – написание сказки. Подходит </a:t>
            </a:r>
          </a:p>
          <a:p>
            <a:pPr marL="0" indent="0">
              <a:buNone/>
            </a:pPr>
            <a:r>
              <a:rPr lang="ru-RU" dirty="0"/>
              <a:t>для подростков, которым порой </a:t>
            </a:r>
          </a:p>
          <a:p>
            <a:pPr marL="0" indent="0">
              <a:buNone/>
            </a:pPr>
            <a:r>
              <a:rPr lang="ru-RU" dirty="0"/>
              <a:t>трудно передать то, что с ними </a:t>
            </a:r>
          </a:p>
          <a:p>
            <a:pPr marL="0" indent="0">
              <a:buNone/>
            </a:pPr>
            <a:r>
              <a:rPr lang="ru-RU" dirty="0"/>
              <a:t>происходит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4F00AFA-7C39-1F19-982A-3DB12E2AC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3278" y="2766950"/>
            <a:ext cx="6187044" cy="40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601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59CA50-6C36-3774-EC5E-E70C4E3CD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Сказка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DE2371-7769-6A49-292B-46C12F99F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Героем сказки может быть  человек или животное (чаще всего дети используют эльфов)</a:t>
            </a:r>
          </a:p>
          <a:p>
            <a:pPr marL="0" indent="0">
              <a:buNone/>
            </a:pPr>
            <a:r>
              <a:rPr lang="ru-RU" dirty="0"/>
              <a:t>Сказка прочитывается и объясняется, дополняется автором в более детальном варианте. Подростку очень важно, что бы сказка была услышана . Он ждет реакции от слушателя. </a:t>
            </a:r>
          </a:p>
          <a:p>
            <a:pPr marL="0" indent="0">
              <a:buNone/>
            </a:pPr>
            <a:r>
              <a:rPr lang="ru-RU" dirty="0"/>
              <a:t>За первой сказкой чаще всего следуют еще несколько сказок. В них герой преображается. В первой сказке герой чаще всего бывает забытым и покинутым, ему приходится доказывать свою значимость. В следующей сказке, герой приобретает силы и уверенность, он встречает близкого по духу человека (эльфа), находит понимание. </a:t>
            </a:r>
          </a:p>
        </p:txBody>
      </p:sp>
    </p:spTree>
    <p:extLst>
      <p:ext uri="{BB962C8B-B14F-4D97-AF65-F5344CB8AC3E}">
        <p14:creationId xmlns:p14="http://schemas.microsoft.com/office/powerpoint/2010/main" val="3408162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73EB43-F278-DC4D-0264-D1D0F2070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Иллюстрации к сказке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02BB96-F590-5E48-5C84-B224B2DE3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Почти все подростки иллюстрируют свои произведения.</a:t>
            </a:r>
          </a:p>
          <a:p>
            <a:r>
              <a:rPr lang="ru-RU" dirty="0"/>
              <a:t>Чаще всего они цветные. Реже- зарисовки на полях. Иллюстрация дает дополнительную информацию о внутренних переживаниях ребенка. </a:t>
            </a:r>
          </a:p>
          <a:p>
            <a:r>
              <a:rPr lang="ru-RU" dirty="0"/>
              <a:t>Обращаем внимание на цвет, элементы агрессии, штриховку.</a:t>
            </a:r>
          </a:p>
          <a:p>
            <a:r>
              <a:rPr lang="ru-RU" dirty="0"/>
              <a:t>Важно выслушать комментарии  об иллюстрации, обратить внимание на эмоциональную окраску при описании сюжетов.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309B63-67C4-B053-C202-8396EAD99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497" y="4206622"/>
            <a:ext cx="2653331" cy="253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644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259E5F-38AA-FE67-8D86-2754D0FE3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Проективные сказочные карты </a:t>
            </a:r>
            <a:br>
              <a:rPr lang="ru-RU" dirty="0"/>
            </a:br>
            <a:r>
              <a:rPr lang="ru-RU" sz="2700" dirty="0"/>
              <a:t>Н.И. </a:t>
            </a:r>
            <a:r>
              <a:rPr lang="ru-RU" sz="2700" dirty="0" err="1"/>
              <a:t>Олифирович</a:t>
            </a:r>
            <a:r>
              <a:rPr lang="ru-RU" sz="2700" dirty="0"/>
              <a:t> Г, И. </a:t>
            </a:r>
            <a:r>
              <a:rPr lang="ru-RU" sz="2700" dirty="0" err="1"/>
              <a:t>Малейчук</a:t>
            </a:r>
            <a:endParaRPr lang="ru-RU" sz="2700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A3F3273-899A-68D8-62B6-8D7D778900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388" y="2777084"/>
            <a:ext cx="3048000" cy="304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313509-A587-F1DF-DD32-35B5F6892C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0330" y="2821864"/>
            <a:ext cx="3897085" cy="28575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F41F725-8FAD-3D08-1D17-2F536C13E8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0357" y="2821864"/>
            <a:ext cx="39052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22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12A798-31EF-2051-314A-48A61CA62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Проективные сказочные карты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C74519-94F5-3BC6-A6A0-91A5C4E9A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Сочиняем сказку. Сказка – это игровое  пространство где безопасно, понятно, можно смоделировать различные ситуации, каждый подросток творец, и моделировать можно бесконечное множество вариантов.</a:t>
            </a:r>
          </a:p>
          <a:p>
            <a:r>
              <a:rPr lang="ru-RU" dirty="0"/>
              <a:t>Предлагаются все карты и подросток выбирает , те которые ему нравятся, выкладывает на стол, в  последовательности, в которой будут происходить действия.</a:t>
            </a:r>
          </a:p>
          <a:p>
            <a:r>
              <a:rPr lang="ru-RU" dirty="0"/>
              <a:t>Первый сюжет – всегда тот, который на поверхности, то состояние, которое больше всего беспокоит. </a:t>
            </a:r>
          </a:p>
          <a:p>
            <a:r>
              <a:rPr lang="ru-RU" dirty="0"/>
              <a:t>Обращаем внимание на характер, поведение героев, одежду, эмоции. Просим описать события. </a:t>
            </a:r>
          </a:p>
        </p:txBody>
      </p:sp>
    </p:spTree>
    <p:extLst>
      <p:ext uri="{BB962C8B-B14F-4D97-AF65-F5344CB8AC3E}">
        <p14:creationId xmlns:p14="http://schemas.microsoft.com/office/powerpoint/2010/main" val="3951485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29DE33-C2C4-3DB5-1D5F-A8FCB7491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Результат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8CBFBB-5EE2-963F-9035-6E5F95F2A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Мягкое влияние сказки помогает скорректировать поведение, пересмотреть жизненные установки, так же помогает расслабится и войти в ресурсное состояние.</a:t>
            </a:r>
          </a:p>
          <a:p>
            <a:pPr marL="0" indent="0">
              <a:buNone/>
            </a:pPr>
            <a:r>
              <a:rPr lang="ru-RU" dirty="0"/>
              <a:t>Дети с девиантным поведением демонстративны, агрессивны, импульсивны, вспыльчивы. Работа должна быть направлена на изменение девиантного поведения на конструктивное. Важно дать поверить в себя и свои силы. Подростка важно не только выслушать , но и услышать.</a:t>
            </a:r>
          </a:p>
          <a:p>
            <a:pPr marL="0" indent="0">
              <a:buNone/>
            </a:pPr>
            <a:r>
              <a:rPr lang="ru-RU" dirty="0"/>
              <a:t>Параллельно ведется работа с семьей и педагогами.</a:t>
            </a:r>
          </a:p>
        </p:txBody>
      </p:sp>
    </p:spTree>
    <p:extLst>
      <p:ext uri="{BB962C8B-B14F-4D97-AF65-F5344CB8AC3E}">
        <p14:creationId xmlns:p14="http://schemas.microsoft.com/office/powerpoint/2010/main" val="3666194691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630</Words>
  <Application>Microsoft Office PowerPoint</Application>
  <PresentationFormat>Широкоэкранный</PresentationFormat>
  <Paragraphs>67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След самолета</vt:lpstr>
      <vt:lpstr>Сказкотерапия как средство коррекции отклоняющегося поведения в подростковом возрасте</vt:lpstr>
      <vt:lpstr>Девиантное поведение</vt:lpstr>
      <vt:lpstr>Арт- терапия</vt:lpstr>
      <vt:lpstr>Сказкотерапия</vt:lpstr>
      <vt:lpstr>Сказка</vt:lpstr>
      <vt:lpstr>Иллюстрации к сказке</vt:lpstr>
      <vt:lpstr>Проективные сказочные карты  Н.И. Олифирович Г, И. Малейчук</vt:lpstr>
      <vt:lpstr>Проективные сказочные карты</vt:lpstr>
      <vt:lpstr>Результат</vt:lpstr>
      <vt:lpstr>Библиотерапия</vt:lpstr>
      <vt:lpstr>Книга как лекарство для детей</vt:lpstr>
      <vt:lpstr>Литература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Арт- терапия как средство коррекции отклоняющегося поведения в подростковом возрасте</dc:title>
  <dc:creator>школа6</dc:creator>
  <cp:lastModifiedBy>школа6</cp:lastModifiedBy>
  <cp:revision>12</cp:revision>
  <dcterms:created xsi:type="dcterms:W3CDTF">2023-01-13T11:16:53Z</dcterms:created>
  <dcterms:modified xsi:type="dcterms:W3CDTF">2023-01-24T07:29:53Z</dcterms:modified>
</cp:coreProperties>
</file>