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74F337-B0F9-4F87-AC21-511F049F59B1}" type="doc">
      <dgm:prSet loTypeId="urn:microsoft.com/office/officeart/2005/8/layout/targe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B7B3B34-E766-46CD-B0EF-068D6756E2DB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Методические объединения</a:t>
          </a:r>
          <a:endParaRPr lang="ru-RU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8C784D54-8DD8-49CA-911B-1BDF18D7DA39}" type="parTrans" cxnId="{6B208893-93FF-4B04-AF37-D3E904911377}">
      <dgm:prSet/>
      <dgm:spPr/>
      <dgm:t>
        <a:bodyPr/>
        <a:lstStyle/>
        <a:p>
          <a:endParaRPr lang="ru-RU"/>
        </a:p>
      </dgm:t>
    </dgm:pt>
    <dgm:pt modelId="{762D6D4B-47AB-4EEE-9D3B-5DC5E45A3761}" type="sibTrans" cxnId="{6B208893-93FF-4B04-AF37-D3E904911377}">
      <dgm:prSet/>
      <dgm:spPr/>
      <dgm:t>
        <a:bodyPr/>
        <a:lstStyle/>
        <a:p>
          <a:endParaRPr lang="ru-RU"/>
        </a:p>
      </dgm:t>
    </dgm:pt>
    <dgm:pt modelId="{CF9D7E09-C1D0-44B8-8EB7-86F9935EEFC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Специалисты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DC3FEC5-7399-493A-808F-2C766FF01FAF}" type="parTrans" cxnId="{3BECDDDB-4529-427A-A2B6-F2DBAE10F4AF}">
      <dgm:prSet/>
      <dgm:spPr/>
      <dgm:t>
        <a:bodyPr/>
        <a:lstStyle/>
        <a:p>
          <a:endParaRPr lang="ru-RU"/>
        </a:p>
      </dgm:t>
    </dgm:pt>
    <dgm:pt modelId="{84D5134E-2720-434F-9B80-8BE5CC072713}" type="sibTrans" cxnId="{3BECDDDB-4529-427A-A2B6-F2DBAE10F4AF}">
      <dgm:prSet/>
      <dgm:spPr/>
      <dgm:t>
        <a:bodyPr/>
        <a:lstStyle/>
        <a:p>
          <a:endParaRPr lang="ru-RU"/>
        </a:p>
      </dgm:t>
    </dgm:pt>
    <dgm:pt modelId="{A9F374C0-7CC1-438D-B47C-D0FFD1989C3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Педагоги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7C9FC60-7055-45E9-A00C-A362396A9095}" type="parTrans" cxnId="{788DCDF8-9A70-412C-9FF1-45C52C25838B}">
      <dgm:prSet/>
      <dgm:spPr/>
      <dgm:t>
        <a:bodyPr/>
        <a:lstStyle/>
        <a:p>
          <a:endParaRPr lang="ru-RU"/>
        </a:p>
      </dgm:t>
    </dgm:pt>
    <dgm:pt modelId="{8E50F5C5-BF8F-4FA9-8323-53DD55E153D2}" type="sibTrans" cxnId="{788DCDF8-9A70-412C-9FF1-45C52C25838B}">
      <dgm:prSet/>
      <dgm:spPr/>
      <dgm:t>
        <a:bodyPr/>
        <a:lstStyle/>
        <a:p>
          <a:endParaRPr lang="ru-RU"/>
        </a:p>
      </dgm:t>
    </dgm:pt>
    <dgm:pt modelId="{8ACB1CB5-FB4F-46C3-9829-93C827A17012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Консультативная помощь</a:t>
          </a:r>
          <a:endParaRPr lang="ru-RU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2D8A613-804D-487C-976A-AC0DE88612D5}" type="parTrans" cxnId="{06EE7828-C70C-4483-9B6E-1BBB00807B9F}">
      <dgm:prSet/>
      <dgm:spPr/>
      <dgm:t>
        <a:bodyPr/>
        <a:lstStyle/>
        <a:p>
          <a:endParaRPr lang="ru-RU"/>
        </a:p>
      </dgm:t>
    </dgm:pt>
    <dgm:pt modelId="{FFE22AB5-082D-427F-8067-8746BAF250A8}" type="sibTrans" cxnId="{06EE7828-C70C-4483-9B6E-1BBB00807B9F}">
      <dgm:prSet/>
      <dgm:spPr/>
      <dgm:t>
        <a:bodyPr/>
        <a:lstStyle/>
        <a:p>
          <a:endParaRPr lang="ru-RU"/>
        </a:p>
      </dgm:t>
    </dgm:pt>
    <dgm:pt modelId="{13B6AFA1-FBD0-4094-82ED-5C946016465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Особые образовательные </a:t>
          </a:r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потребности детей с РАС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7E8136-70CD-4668-964E-FDFD919E86CA}" type="parTrans" cxnId="{26E3EF08-008B-4BB7-8635-53243FD9100A}">
      <dgm:prSet/>
      <dgm:spPr/>
      <dgm:t>
        <a:bodyPr/>
        <a:lstStyle/>
        <a:p>
          <a:endParaRPr lang="ru-RU"/>
        </a:p>
      </dgm:t>
    </dgm:pt>
    <dgm:pt modelId="{48026BB6-A689-470A-8081-954553D4306F}" type="sibTrans" cxnId="{26E3EF08-008B-4BB7-8635-53243FD9100A}">
      <dgm:prSet/>
      <dgm:spPr/>
      <dgm:t>
        <a:bodyPr/>
        <a:lstStyle/>
        <a:p>
          <a:endParaRPr lang="ru-RU"/>
        </a:p>
      </dgm:t>
    </dgm:pt>
    <dgm:pt modelId="{0880BC2B-F34B-497C-B0D4-F69F89D5FB1E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Методы и приемы </a:t>
          </a:r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работы с детьми данной категории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F10760B-2ED7-47BF-BA64-DCE19F84E1A9}" type="parTrans" cxnId="{A0978438-5B0E-4FEC-AE95-BBCBFD4962C1}">
      <dgm:prSet/>
      <dgm:spPr/>
      <dgm:t>
        <a:bodyPr/>
        <a:lstStyle/>
        <a:p>
          <a:endParaRPr lang="ru-RU"/>
        </a:p>
      </dgm:t>
    </dgm:pt>
    <dgm:pt modelId="{47C28C9A-EF32-44AE-B76D-3A87B4F6A071}" type="sibTrans" cxnId="{A0978438-5B0E-4FEC-AE95-BBCBFD4962C1}">
      <dgm:prSet/>
      <dgm:spPr/>
      <dgm:t>
        <a:bodyPr/>
        <a:lstStyle/>
        <a:p>
          <a:endParaRPr lang="ru-RU"/>
        </a:p>
      </dgm:t>
    </dgm:pt>
    <dgm:pt modelId="{77754F0F-87B1-4AD7-92D4-40ACD3864742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Беседы</a:t>
          </a:r>
          <a:endParaRPr lang="ru-RU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2EA22D5-0578-47FB-B08D-1181BA8796FF}" type="parTrans" cxnId="{7D3F1925-65A7-425D-BEBE-7A6C71C6C7E7}">
      <dgm:prSet/>
      <dgm:spPr/>
      <dgm:t>
        <a:bodyPr/>
        <a:lstStyle/>
        <a:p>
          <a:endParaRPr lang="ru-RU"/>
        </a:p>
      </dgm:t>
    </dgm:pt>
    <dgm:pt modelId="{7C009BAE-44B8-4A05-9C0E-42F7C6C7F199}" type="sibTrans" cxnId="{7D3F1925-65A7-425D-BEBE-7A6C71C6C7E7}">
      <dgm:prSet/>
      <dgm:spPr/>
      <dgm:t>
        <a:bodyPr/>
        <a:lstStyle/>
        <a:p>
          <a:endParaRPr lang="ru-RU"/>
        </a:p>
      </dgm:t>
    </dgm:pt>
    <dgm:pt modelId="{D4896F39-9647-42EE-904B-AC4FCEE9105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Личностная поддержка педагогов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72DD646-3411-4A48-95F4-53DACFF34C4F}" type="parTrans" cxnId="{ED142AD1-FD13-4F91-A459-CDD15EF4DFE3}">
      <dgm:prSet/>
      <dgm:spPr/>
      <dgm:t>
        <a:bodyPr/>
        <a:lstStyle/>
        <a:p>
          <a:endParaRPr lang="ru-RU"/>
        </a:p>
      </dgm:t>
    </dgm:pt>
    <dgm:pt modelId="{EC6300AD-69CD-47DC-8E5E-9A2274FC4BF6}" type="sibTrans" cxnId="{ED142AD1-FD13-4F91-A459-CDD15EF4DFE3}">
      <dgm:prSet/>
      <dgm:spPr/>
      <dgm:t>
        <a:bodyPr/>
        <a:lstStyle/>
        <a:p>
          <a:endParaRPr lang="ru-RU"/>
        </a:p>
      </dgm:t>
    </dgm:pt>
    <dgm:pt modelId="{001CFABF-6B35-40F8-B565-5F9971E1444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Приоритетные направления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885F520-FD13-41B1-AE28-BEA68E043839}" type="parTrans" cxnId="{0ED90C44-62EA-4D36-923B-D9EF7534CB39}">
      <dgm:prSet/>
      <dgm:spPr/>
      <dgm:t>
        <a:bodyPr/>
        <a:lstStyle/>
        <a:p>
          <a:endParaRPr lang="ru-RU"/>
        </a:p>
      </dgm:t>
    </dgm:pt>
    <dgm:pt modelId="{8F766527-84EC-4615-ABC5-22E0ADDDBA6A}" type="sibTrans" cxnId="{0ED90C44-62EA-4D36-923B-D9EF7534CB39}">
      <dgm:prSet/>
      <dgm:spPr/>
      <dgm:t>
        <a:bodyPr/>
        <a:lstStyle/>
        <a:p>
          <a:endParaRPr lang="ru-RU"/>
        </a:p>
      </dgm:t>
    </dgm:pt>
    <dgm:pt modelId="{37CDCFAF-412F-41A3-8C87-F9B79651A8D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Администрация</a:t>
          </a:r>
          <a:endParaRPr lang="ru-RU" sz="20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6C05DEF-1C46-44B0-B470-B220B5960FFE}" type="parTrans" cxnId="{2B9FF023-E75B-4A7E-B53C-8DF051505727}">
      <dgm:prSet/>
      <dgm:spPr/>
      <dgm:t>
        <a:bodyPr/>
        <a:lstStyle/>
        <a:p>
          <a:endParaRPr lang="ru-RU"/>
        </a:p>
      </dgm:t>
    </dgm:pt>
    <dgm:pt modelId="{B14D57C3-5A38-487F-9D6E-EC71886D08E9}" type="sibTrans" cxnId="{2B9FF023-E75B-4A7E-B53C-8DF051505727}">
      <dgm:prSet/>
      <dgm:spPr/>
      <dgm:t>
        <a:bodyPr/>
        <a:lstStyle/>
        <a:p>
          <a:endParaRPr lang="ru-RU"/>
        </a:p>
      </dgm:t>
    </dgm:pt>
    <dgm:pt modelId="{F1EB3358-34EB-452A-877C-8321F3448E22}" type="pres">
      <dgm:prSet presAssocID="{2474F337-B0F9-4F87-AC21-511F049F59B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81C623-56FE-4BB4-839E-8DB8C00EB520}" type="pres">
      <dgm:prSet presAssocID="{DB7B3B34-E766-46CD-B0EF-068D6756E2DB}" presName="circle1" presStyleLbl="node1" presStyleIdx="0" presStyleCnt="3"/>
      <dgm:spPr/>
      <dgm:t>
        <a:bodyPr/>
        <a:lstStyle/>
        <a:p>
          <a:endParaRPr lang="ru-RU"/>
        </a:p>
      </dgm:t>
    </dgm:pt>
    <dgm:pt modelId="{46C5DC89-EB4D-4F5B-A411-841083181B39}" type="pres">
      <dgm:prSet presAssocID="{DB7B3B34-E766-46CD-B0EF-068D6756E2DB}" presName="space" presStyleCnt="0"/>
      <dgm:spPr/>
    </dgm:pt>
    <dgm:pt modelId="{BA978560-3735-4531-926B-7535BF4D58D1}" type="pres">
      <dgm:prSet presAssocID="{DB7B3B34-E766-46CD-B0EF-068D6756E2DB}" presName="rect1" presStyleLbl="alignAcc1" presStyleIdx="0" presStyleCnt="3" custScaleX="114137"/>
      <dgm:spPr/>
      <dgm:t>
        <a:bodyPr/>
        <a:lstStyle/>
        <a:p>
          <a:endParaRPr lang="ru-RU"/>
        </a:p>
      </dgm:t>
    </dgm:pt>
    <dgm:pt modelId="{B98ACD57-2786-4440-A890-485647D94934}" type="pres">
      <dgm:prSet presAssocID="{8ACB1CB5-FB4F-46C3-9829-93C827A17012}" presName="vertSpace2" presStyleLbl="node1" presStyleIdx="0" presStyleCnt="3"/>
      <dgm:spPr/>
    </dgm:pt>
    <dgm:pt modelId="{2423AAD4-8310-456F-8A0D-B9A0E8B3F154}" type="pres">
      <dgm:prSet presAssocID="{8ACB1CB5-FB4F-46C3-9829-93C827A17012}" presName="circle2" presStyleLbl="node1" presStyleIdx="1" presStyleCnt="3"/>
      <dgm:spPr/>
    </dgm:pt>
    <dgm:pt modelId="{01B61FE6-E10C-48FA-B65F-C9FE543E31F0}" type="pres">
      <dgm:prSet presAssocID="{8ACB1CB5-FB4F-46C3-9829-93C827A17012}" presName="rect2" presStyleLbl="alignAcc1" presStyleIdx="1" presStyleCnt="3" custScaleX="114942"/>
      <dgm:spPr/>
      <dgm:t>
        <a:bodyPr/>
        <a:lstStyle/>
        <a:p>
          <a:endParaRPr lang="ru-RU"/>
        </a:p>
      </dgm:t>
    </dgm:pt>
    <dgm:pt modelId="{9FEBACA5-3772-41D1-BE77-AC486140AF77}" type="pres">
      <dgm:prSet presAssocID="{77754F0F-87B1-4AD7-92D4-40ACD3864742}" presName="vertSpace3" presStyleLbl="node1" presStyleIdx="1" presStyleCnt="3"/>
      <dgm:spPr/>
    </dgm:pt>
    <dgm:pt modelId="{84221111-7190-4A45-AC36-70781442DD39}" type="pres">
      <dgm:prSet presAssocID="{77754F0F-87B1-4AD7-92D4-40ACD3864742}" presName="circle3" presStyleLbl="node1" presStyleIdx="2" presStyleCnt="3"/>
      <dgm:spPr/>
    </dgm:pt>
    <dgm:pt modelId="{D7535BBE-B2F5-4643-B98D-642769B2E2F4}" type="pres">
      <dgm:prSet presAssocID="{77754F0F-87B1-4AD7-92D4-40ACD3864742}" presName="rect3" presStyleLbl="alignAcc1" presStyleIdx="2" presStyleCnt="3" custScaleX="114540"/>
      <dgm:spPr/>
      <dgm:t>
        <a:bodyPr/>
        <a:lstStyle/>
        <a:p>
          <a:endParaRPr lang="ru-RU"/>
        </a:p>
      </dgm:t>
    </dgm:pt>
    <dgm:pt modelId="{A5B82CBD-BBE1-4272-B9CC-B85AC243D31A}" type="pres">
      <dgm:prSet presAssocID="{DB7B3B34-E766-46CD-B0EF-068D6756E2DB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702C5-D18C-4106-A1D5-46659FA4B424}" type="pres">
      <dgm:prSet presAssocID="{DB7B3B34-E766-46CD-B0EF-068D6756E2DB}" presName="rect1ChTx" presStyleLbl="alignAcc1" presStyleIdx="2" presStyleCnt="3" custScaleX="125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C4234-A738-42D8-ADBC-ADAFC44C5D26}" type="pres">
      <dgm:prSet presAssocID="{8ACB1CB5-FB4F-46C3-9829-93C827A17012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5DB4F-7A2E-455B-AF70-611E05000D2E}" type="pres">
      <dgm:prSet presAssocID="{8ACB1CB5-FB4F-46C3-9829-93C827A17012}" presName="rect2ChTx" presStyleLbl="alignAcc1" presStyleIdx="2" presStyleCnt="3" custScaleX="125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155B1D-8AA3-44F2-96D7-2455F7EE77F8}" type="pres">
      <dgm:prSet presAssocID="{77754F0F-87B1-4AD7-92D4-40ACD3864742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A94E2-E4BE-4C8A-A76A-A43514245A57}" type="pres">
      <dgm:prSet presAssocID="{77754F0F-87B1-4AD7-92D4-40ACD3864742}" presName="rect3ChTx" presStyleLbl="alignAcc1" presStyleIdx="2" presStyleCnt="3" custScaleX="1297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B82528-2B7F-49A3-A81F-3E04578749A7}" type="presOf" srcId="{DB7B3B34-E766-46CD-B0EF-068D6756E2DB}" destId="{A5B82CBD-BBE1-4272-B9CC-B85AC243D31A}" srcOrd="1" destOrd="0" presId="urn:microsoft.com/office/officeart/2005/8/layout/target3"/>
    <dgm:cxn modelId="{3BECDDDB-4529-427A-A2B6-F2DBAE10F4AF}" srcId="{DB7B3B34-E766-46CD-B0EF-068D6756E2DB}" destId="{CF9D7E09-C1D0-44B8-8EB7-86F9935EEFCA}" srcOrd="0" destOrd="0" parTransId="{FDC3FEC5-7399-493A-808F-2C766FF01FAF}" sibTransId="{84D5134E-2720-434F-9B80-8BE5CC072713}"/>
    <dgm:cxn modelId="{8E007703-1CDA-4293-BAB5-4929921EDFC5}" type="presOf" srcId="{77754F0F-87B1-4AD7-92D4-40ACD3864742}" destId="{0F155B1D-8AA3-44F2-96D7-2455F7EE77F8}" srcOrd="1" destOrd="0" presId="urn:microsoft.com/office/officeart/2005/8/layout/target3"/>
    <dgm:cxn modelId="{386A8066-4875-4208-8D28-32EC4ADB1FD6}" type="presOf" srcId="{0880BC2B-F34B-497C-B0D4-F69F89D5FB1E}" destId="{4B45DB4F-7A2E-455B-AF70-611E05000D2E}" srcOrd="0" destOrd="1" presId="urn:microsoft.com/office/officeart/2005/8/layout/target3"/>
    <dgm:cxn modelId="{6B208893-93FF-4B04-AF37-D3E904911377}" srcId="{2474F337-B0F9-4F87-AC21-511F049F59B1}" destId="{DB7B3B34-E766-46CD-B0EF-068D6756E2DB}" srcOrd="0" destOrd="0" parTransId="{8C784D54-8DD8-49CA-911B-1BDF18D7DA39}" sibTransId="{762D6D4B-47AB-4EEE-9D3B-5DC5E45A3761}"/>
    <dgm:cxn modelId="{61BB93D7-6DA0-4B59-B149-9ED6F3B5B5A3}" type="presOf" srcId="{37CDCFAF-412F-41A3-8C87-F9B79651A8DB}" destId="{76D702C5-D18C-4106-A1D5-46659FA4B424}" srcOrd="0" destOrd="2" presId="urn:microsoft.com/office/officeart/2005/8/layout/target3"/>
    <dgm:cxn modelId="{06EE7828-C70C-4483-9B6E-1BBB00807B9F}" srcId="{2474F337-B0F9-4F87-AC21-511F049F59B1}" destId="{8ACB1CB5-FB4F-46C3-9829-93C827A17012}" srcOrd="1" destOrd="0" parTransId="{22D8A613-804D-487C-976A-AC0DE88612D5}" sibTransId="{FFE22AB5-082D-427F-8067-8746BAF250A8}"/>
    <dgm:cxn modelId="{7D3F1925-65A7-425D-BEBE-7A6C71C6C7E7}" srcId="{2474F337-B0F9-4F87-AC21-511F049F59B1}" destId="{77754F0F-87B1-4AD7-92D4-40ACD3864742}" srcOrd="2" destOrd="0" parTransId="{E2EA22D5-0578-47FB-B08D-1181BA8796FF}" sibTransId="{7C009BAE-44B8-4A05-9C0E-42F7C6C7F199}"/>
    <dgm:cxn modelId="{3216694C-314C-40B1-BE38-47ACE3E02541}" type="presOf" srcId="{001CFABF-6B35-40F8-B565-5F9971E14442}" destId="{50AA94E2-E4BE-4C8A-A76A-A43514245A57}" srcOrd="0" destOrd="1" presId="urn:microsoft.com/office/officeart/2005/8/layout/target3"/>
    <dgm:cxn modelId="{26E3EF08-008B-4BB7-8635-53243FD9100A}" srcId="{8ACB1CB5-FB4F-46C3-9829-93C827A17012}" destId="{13B6AFA1-FBD0-4094-82ED-5C946016465F}" srcOrd="0" destOrd="0" parTransId="{AF7E8136-70CD-4668-964E-FDFD919E86CA}" sibTransId="{48026BB6-A689-470A-8081-954553D4306F}"/>
    <dgm:cxn modelId="{2112C8BF-3263-494C-9EE7-CD2C629007EF}" type="presOf" srcId="{2474F337-B0F9-4F87-AC21-511F049F59B1}" destId="{F1EB3358-34EB-452A-877C-8321F3448E22}" srcOrd="0" destOrd="0" presId="urn:microsoft.com/office/officeart/2005/8/layout/target3"/>
    <dgm:cxn modelId="{8F5766EA-761F-4CE1-B25C-AD2BAEB0FAF5}" type="presOf" srcId="{D4896F39-9647-42EE-904B-AC4FCEE9105A}" destId="{50AA94E2-E4BE-4C8A-A76A-A43514245A57}" srcOrd="0" destOrd="0" presId="urn:microsoft.com/office/officeart/2005/8/layout/target3"/>
    <dgm:cxn modelId="{788DCDF8-9A70-412C-9FF1-45C52C25838B}" srcId="{DB7B3B34-E766-46CD-B0EF-068D6756E2DB}" destId="{A9F374C0-7CC1-438D-B47C-D0FFD1989C32}" srcOrd="1" destOrd="0" parTransId="{B7C9FC60-7055-45E9-A00C-A362396A9095}" sibTransId="{8E50F5C5-BF8F-4FA9-8323-53DD55E153D2}"/>
    <dgm:cxn modelId="{2B9FF023-E75B-4A7E-B53C-8DF051505727}" srcId="{DB7B3B34-E766-46CD-B0EF-068D6756E2DB}" destId="{37CDCFAF-412F-41A3-8C87-F9B79651A8DB}" srcOrd="2" destOrd="0" parTransId="{76C05DEF-1C46-44B0-B470-B220B5960FFE}" sibTransId="{B14D57C3-5A38-487F-9D6E-EC71886D08E9}"/>
    <dgm:cxn modelId="{B6F34D9A-7DEA-49DB-8494-43FC633B2F4D}" type="presOf" srcId="{77754F0F-87B1-4AD7-92D4-40ACD3864742}" destId="{D7535BBE-B2F5-4643-B98D-642769B2E2F4}" srcOrd="0" destOrd="0" presId="urn:microsoft.com/office/officeart/2005/8/layout/target3"/>
    <dgm:cxn modelId="{4F530223-5A06-46B6-8276-575B71D4E704}" type="presOf" srcId="{CF9D7E09-C1D0-44B8-8EB7-86F9935EEFCA}" destId="{76D702C5-D18C-4106-A1D5-46659FA4B424}" srcOrd="0" destOrd="0" presId="urn:microsoft.com/office/officeart/2005/8/layout/target3"/>
    <dgm:cxn modelId="{9C3652F3-E580-4C0B-A835-1655956094B2}" type="presOf" srcId="{DB7B3B34-E766-46CD-B0EF-068D6756E2DB}" destId="{BA978560-3735-4531-926B-7535BF4D58D1}" srcOrd="0" destOrd="0" presId="urn:microsoft.com/office/officeart/2005/8/layout/target3"/>
    <dgm:cxn modelId="{A0978438-5B0E-4FEC-AE95-BBCBFD4962C1}" srcId="{8ACB1CB5-FB4F-46C3-9829-93C827A17012}" destId="{0880BC2B-F34B-497C-B0D4-F69F89D5FB1E}" srcOrd="1" destOrd="0" parTransId="{1F10760B-2ED7-47BF-BA64-DCE19F84E1A9}" sibTransId="{47C28C9A-EF32-44AE-B76D-3A87B4F6A071}"/>
    <dgm:cxn modelId="{0ED90C44-62EA-4D36-923B-D9EF7534CB39}" srcId="{77754F0F-87B1-4AD7-92D4-40ACD3864742}" destId="{001CFABF-6B35-40F8-B565-5F9971E14442}" srcOrd="1" destOrd="0" parTransId="{D885F520-FD13-41B1-AE28-BEA68E043839}" sibTransId="{8F766527-84EC-4615-ABC5-22E0ADDDBA6A}"/>
    <dgm:cxn modelId="{ED142AD1-FD13-4F91-A459-CDD15EF4DFE3}" srcId="{77754F0F-87B1-4AD7-92D4-40ACD3864742}" destId="{D4896F39-9647-42EE-904B-AC4FCEE9105A}" srcOrd="0" destOrd="0" parTransId="{E72DD646-3411-4A48-95F4-53DACFF34C4F}" sibTransId="{EC6300AD-69CD-47DC-8E5E-9A2274FC4BF6}"/>
    <dgm:cxn modelId="{4587FAF1-2CA0-4C92-AB50-1BBC8DCB3B4A}" type="presOf" srcId="{A9F374C0-7CC1-438D-B47C-D0FFD1989C32}" destId="{76D702C5-D18C-4106-A1D5-46659FA4B424}" srcOrd="0" destOrd="1" presId="urn:microsoft.com/office/officeart/2005/8/layout/target3"/>
    <dgm:cxn modelId="{D5B44E91-A7F2-443A-8E6A-410A3D7A3B03}" type="presOf" srcId="{8ACB1CB5-FB4F-46C3-9829-93C827A17012}" destId="{ADDC4234-A738-42D8-ADBC-ADAFC44C5D26}" srcOrd="1" destOrd="0" presId="urn:microsoft.com/office/officeart/2005/8/layout/target3"/>
    <dgm:cxn modelId="{82FBD316-32F4-4481-97F1-D95FB918A79D}" type="presOf" srcId="{8ACB1CB5-FB4F-46C3-9829-93C827A17012}" destId="{01B61FE6-E10C-48FA-B65F-C9FE543E31F0}" srcOrd="0" destOrd="0" presId="urn:microsoft.com/office/officeart/2005/8/layout/target3"/>
    <dgm:cxn modelId="{716F17D8-1659-4090-8690-64A315F890F9}" type="presOf" srcId="{13B6AFA1-FBD0-4094-82ED-5C946016465F}" destId="{4B45DB4F-7A2E-455B-AF70-611E05000D2E}" srcOrd="0" destOrd="0" presId="urn:microsoft.com/office/officeart/2005/8/layout/target3"/>
    <dgm:cxn modelId="{D93CFB63-8FE2-4EE1-8C5F-380B59EC980D}" type="presParOf" srcId="{F1EB3358-34EB-452A-877C-8321F3448E22}" destId="{4D81C623-56FE-4BB4-839E-8DB8C00EB520}" srcOrd="0" destOrd="0" presId="urn:microsoft.com/office/officeart/2005/8/layout/target3"/>
    <dgm:cxn modelId="{3323E57D-5566-425E-86C0-F385AA79A9E0}" type="presParOf" srcId="{F1EB3358-34EB-452A-877C-8321F3448E22}" destId="{46C5DC89-EB4D-4F5B-A411-841083181B39}" srcOrd="1" destOrd="0" presId="urn:microsoft.com/office/officeart/2005/8/layout/target3"/>
    <dgm:cxn modelId="{51476409-0272-4FD8-8261-84B95974C8D9}" type="presParOf" srcId="{F1EB3358-34EB-452A-877C-8321F3448E22}" destId="{BA978560-3735-4531-926B-7535BF4D58D1}" srcOrd="2" destOrd="0" presId="urn:microsoft.com/office/officeart/2005/8/layout/target3"/>
    <dgm:cxn modelId="{7F057803-E613-455A-95E3-D1382C99E0C9}" type="presParOf" srcId="{F1EB3358-34EB-452A-877C-8321F3448E22}" destId="{B98ACD57-2786-4440-A890-485647D94934}" srcOrd="3" destOrd="0" presId="urn:microsoft.com/office/officeart/2005/8/layout/target3"/>
    <dgm:cxn modelId="{8347B951-24F1-419A-99CB-15CFB6037588}" type="presParOf" srcId="{F1EB3358-34EB-452A-877C-8321F3448E22}" destId="{2423AAD4-8310-456F-8A0D-B9A0E8B3F154}" srcOrd="4" destOrd="0" presId="urn:microsoft.com/office/officeart/2005/8/layout/target3"/>
    <dgm:cxn modelId="{B0195FD9-150E-4451-97CB-33DD44EBC4A4}" type="presParOf" srcId="{F1EB3358-34EB-452A-877C-8321F3448E22}" destId="{01B61FE6-E10C-48FA-B65F-C9FE543E31F0}" srcOrd="5" destOrd="0" presId="urn:microsoft.com/office/officeart/2005/8/layout/target3"/>
    <dgm:cxn modelId="{90180398-ACE2-465A-8B85-832CD3A271FF}" type="presParOf" srcId="{F1EB3358-34EB-452A-877C-8321F3448E22}" destId="{9FEBACA5-3772-41D1-BE77-AC486140AF77}" srcOrd="6" destOrd="0" presId="urn:microsoft.com/office/officeart/2005/8/layout/target3"/>
    <dgm:cxn modelId="{4FAE2573-D498-4166-A89D-B39BB29F96B3}" type="presParOf" srcId="{F1EB3358-34EB-452A-877C-8321F3448E22}" destId="{84221111-7190-4A45-AC36-70781442DD39}" srcOrd="7" destOrd="0" presId="urn:microsoft.com/office/officeart/2005/8/layout/target3"/>
    <dgm:cxn modelId="{73032287-4312-4E65-A003-E3D7183BC473}" type="presParOf" srcId="{F1EB3358-34EB-452A-877C-8321F3448E22}" destId="{D7535BBE-B2F5-4643-B98D-642769B2E2F4}" srcOrd="8" destOrd="0" presId="urn:microsoft.com/office/officeart/2005/8/layout/target3"/>
    <dgm:cxn modelId="{B5D8FC59-91AE-443B-BF86-F01331B8051B}" type="presParOf" srcId="{F1EB3358-34EB-452A-877C-8321F3448E22}" destId="{A5B82CBD-BBE1-4272-B9CC-B85AC243D31A}" srcOrd="9" destOrd="0" presId="urn:microsoft.com/office/officeart/2005/8/layout/target3"/>
    <dgm:cxn modelId="{DD7802CF-39E8-4451-A49D-20DE0037194B}" type="presParOf" srcId="{F1EB3358-34EB-452A-877C-8321F3448E22}" destId="{76D702C5-D18C-4106-A1D5-46659FA4B424}" srcOrd="10" destOrd="0" presId="urn:microsoft.com/office/officeart/2005/8/layout/target3"/>
    <dgm:cxn modelId="{ECDEF6B6-E0DE-4FB6-AF0D-80175092F8D8}" type="presParOf" srcId="{F1EB3358-34EB-452A-877C-8321F3448E22}" destId="{ADDC4234-A738-42D8-ADBC-ADAFC44C5D26}" srcOrd="11" destOrd="0" presId="urn:microsoft.com/office/officeart/2005/8/layout/target3"/>
    <dgm:cxn modelId="{C5050AD8-7A58-44C4-82DE-BF724F14643A}" type="presParOf" srcId="{F1EB3358-34EB-452A-877C-8321F3448E22}" destId="{4B45DB4F-7A2E-455B-AF70-611E05000D2E}" srcOrd="12" destOrd="0" presId="urn:microsoft.com/office/officeart/2005/8/layout/target3"/>
    <dgm:cxn modelId="{FAAEA070-433D-4D26-89A1-BB85255FE928}" type="presParOf" srcId="{F1EB3358-34EB-452A-877C-8321F3448E22}" destId="{0F155B1D-8AA3-44F2-96D7-2455F7EE77F8}" srcOrd="13" destOrd="0" presId="urn:microsoft.com/office/officeart/2005/8/layout/target3"/>
    <dgm:cxn modelId="{B3B1AB00-85B7-4F6C-9B6F-4F23D8D466F1}" type="presParOf" srcId="{F1EB3358-34EB-452A-877C-8321F3448E22}" destId="{50AA94E2-E4BE-4C8A-A76A-A43514245A57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1C623-56FE-4BB4-839E-8DB8C00EB520}">
      <dsp:nvSpPr>
        <dsp:cNvPr id="0" name=""/>
        <dsp:cNvSpPr/>
      </dsp:nvSpPr>
      <dsp:spPr>
        <a:xfrm>
          <a:off x="-217878" y="0"/>
          <a:ext cx="4752528" cy="4752528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978560-3735-4531-926B-7535BF4D58D1}">
      <dsp:nvSpPr>
        <dsp:cNvPr id="0" name=""/>
        <dsp:cNvSpPr/>
      </dsp:nvSpPr>
      <dsp:spPr>
        <a:xfrm>
          <a:off x="1746104" y="0"/>
          <a:ext cx="6657209" cy="47525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Методические объединения</a:t>
          </a:r>
          <a:endParaRPr lang="ru-RU" sz="31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46104" y="0"/>
        <a:ext cx="3328604" cy="1425761"/>
      </dsp:txXfrm>
    </dsp:sp>
    <dsp:sp modelId="{2423AAD4-8310-456F-8A0D-B9A0E8B3F154}">
      <dsp:nvSpPr>
        <dsp:cNvPr id="0" name=""/>
        <dsp:cNvSpPr/>
      </dsp:nvSpPr>
      <dsp:spPr>
        <a:xfrm>
          <a:off x="613815" y="1425761"/>
          <a:ext cx="3089140" cy="3089140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61FE6-E10C-48FA-B65F-C9FE543E31F0}">
      <dsp:nvSpPr>
        <dsp:cNvPr id="0" name=""/>
        <dsp:cNvSpPr/>
      </dsp:nvSpPr>
      <dsp:spPr>
        <a:xfrm>
          <a:off x="1722628" y="1425761"/>
          <a:ext cx="6704162" cy="30891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Консультативная помощь</a:t>
          </a:r>
          <a:endParaRPr lang="ru-RU" sz="31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22628" y="1425761"/>
        <a:ext cx="3352081" cy="1425756"/>
      </dsp:txXfrm>
    </dsp:sp>
    <dsp:sp modelId="{84221111-7190-4A45-AC36-70781442DD39}">
      <dsp:nvSpPr>
        <dsp:cNvPr id="0" name=""/>
        <dsp:cNvSpPr/>
      </dsp:nvSpPr>
      <dsp:spPr>
        <a:xfrm>
          <a:off x="1445506" y="2851518"/>
          <a:ext cx="1425756" cy="1425756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535BBE-B2F5-4643-B98D-642769B2E2F4}">
      <dsp:nvSpPr>
        <dsp:cNvPr id="0" name=""/>
        <dsp:cNvSpPr/>
      </dsp:nvSpPr>
      <dsp:spPr>
        <a:xfrm>
          <a:off x="1734351" y="2851518"/>
          <a:ext cx="6680715" cy="14257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Беседы</a:t>
          </a:r>
          <a:endParaRPr lang="ru-RU" sz="31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34351" y="2851518"/>
        <a:ext cx="3340357" cy="1425756"/>
      </dsp:txXfrm>
    </dsp:sp>
    <dsp:sp modelId="{76D702C5-D18C-4106-A1D5-46659FA4B424}">
      <dsp:nvSpPr>
        <dsp:cNvPr id="0" name=""/>
        <dsp:cNvSpPr/>
      </dsp:nvSpPr>
      <dsp:spPr>
        <a:xfrm>
          <a:off x="4709323" y="0"/>
          <a:ext cx="3647096" cy="1425761"/>
        </a:xfrm>
        <a:prstGeom prst="rect">
          <a:avLst/>
        </a:prstGeom>
        <a:noFill/>
        <a:ln w="11429" cap="flat" cmpd="sng" algn="ctr">
          <a:noFill/>
          <a:prstDash val="sysDash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Специалисты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Педагоги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Администрация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09323" y="0"/>
        <a:ext cx="3647096" cy="1425761"/>
      </dsp:txXfrm>
    </dsp:sp>
    <dsp:sp modelId="{4B45DB4F-7A2E-455B-AF70-611E05000D2E}">
      <dsp:nvSpPr>
        <dsp:cNvPr id="0" name=""/>
        <dsp:cNvSpPr/>
      </dsp:nvSpPr>
      <dsp:spPr>
        <a:xfrm>
          <a:off x="4709323" y="1425761"/>
          <a:ext cx="3647096" cy="1425756"/>
        </a:xfrm>
        <a:prstGeom prst="rect">
          <a:avLst/>
        </a:prstGeom>
        <a:noFill/>
        <a:ln w="11429" cap="flat" cmpd="sng" algn="ctr">
          <a:noFill/>
          <a:prstDash val="sysDash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Особые образовательные </a:t>
          </a: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потребности детей с РАС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Методы и приемы </a:t>
          </a: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работы с детьми данной категории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09323" y="1425761"/>
        <a:ext cx="3647096" cy="1425756"/>
      </dsp:txXfrm>
    </dsp:sp>
    <dsp:sp modelId="{50AA94E2-E4BE-4C8A-A76A-A43514245A57}">
      <dsp:nvSpPr>
        <dsp:cNvPr id="0" name=""/>
        <dsp:cNvSpPr/>
      </dsp:nvSpPr>
      <dsp:spPr>
        <a:xfrm>
          <a:off x="4640702" y="2851518"/>
          <a:ext cx="3784338" cy="1425756"/>
        </a:xfrm>
        <a:prstGeom prst="rect">
          <a:avLst/>
        </a:prstGeom>
        <a:noFill/>
        <a:ln w="11429" cap="flat" cmpd="sng" algn="ctr">
          <a:noFill/>
          <a:prstDash val="sysDash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Личностная поддержка педагогов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Приоритетные направления</a:t>
          </a:r>
          <a:endParaRPr lang="ru-RU" sz="200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0702" y="2851518"/>
        <a:ext cx="3784338" cy="1425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9EF5E-C064-4F5F-A74E-CCAF0CDDB492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FD897-20FC-4321-A701-1C85588EA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412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FD897-20FC-4321-A701-1C85588EA12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80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Подготовила </a:t>
            </a:r>
            <a:endParaRPr lang="ru-RU" dirty="0" smtClean="0"/>
          </a:p>
          <a:p>
            <a:r>
              <a:rPr lang="ru-RU" dirty="0" smtClean="0"/>
              <a:t>Ортис пласерес Мария рамоновна</a:t>
            </a:r>
          </a:p>
          <a:p>
            <a:endParaRPr lang="ru-RU" sz="1400" dirty="0" smtClean="0"/>
          </a:p>
          <a:p>
            <a:r>
              <a:rPr lang="ru-RU" sz="1400" dirty="0" smtClean="0"/>
              <a:t>педагог-психолог МОБУ гимназии №44 </a:t>
            </a:r>
          </a:p>
          <a:p>
            <a:r>
              <a:rPr lang="ru-RU" sz="1400" dirty="0" smtClean="0"/>
              <a:t>г. Сочи им. В. а. Сухомлинского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78688" cy="17526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Психолого-педагогические аспекты работы с детьми с расстройствами аутистического спектра в начальной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школе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472" y="4005064"/>
            <a:ext cx="1622095" cy="162209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6323" y="5733256"/>
            <a:ext cx="8201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Краевое методическое объединение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педагогов-психологов по теме: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«Особенности психолого-педагогического сопровождения детей с РАС»</a:t>
            </a:r>
            <a:endParaRPr lang="ru-RU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797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Проблемы. Опыт. Пути решения.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>
          <a:xfrm>
            <a:off x="301752" y="1484784"/>
            <a:ext cx="4126232" cy="485405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5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и задачи </a:t>
            </a:r>
            <a:r>
              <a:rPr lang="ru-RU" sz="185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реализации работы с детьми с РАС:</a:t>
            </a:r>
          </a:p>
          <a:p>
            <a:pPr marL="0" indent="288000">
              <a:spcBef>
                <a:spcPts val="0"/>
              </a:spcBef>
              <a:buNone/>
            </a:pPr>
            <a:r>
              <a:rPr lang="ru-RU" sz="185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качественного обучения и воспитания </a:t>
            </a:r>
            <a:r>
              <a:rPr lang="ru-RU" sz="185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с </a:t>
            </a:r>
            <a:r>
              <a:rPr lang="ru-RU" sz="18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расстройствами </a:t>
            </a:r>
            <a:r>
              <a:rPr lang="ru-RU" sz="185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 спектра (РАС) на основе их психолого-педагогического сопровождения, реализации психолого-педагогических приемов, ориентированных на потребности таких детей</a:t>
            </a:r>
            <a:r>
              <a:rPr lang="ru-RU" sz="18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288000">
              <a:spcBef>
                <a:spcPts val="0"/>
              </a:spcBef>
              <a:buNone/>
            </a:pPr>
            <a:r>
              <a:rPr lang="ru-RU" sz="185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8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индивидуальной коррекционной программы;</a:t>
            </a:r>
          </a:p>
          <a:p>
            <a:pPr marL="0" indent="288000">
              <a:spcBef>
                <a:spcPts val="0"/>
              </a:spcBef>
              <a:buNone/>
            </a:pPr>
            <a:r>
              <a:rPr lang="ru-RU" sz="18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привлечение к самостоятельной деятельности обучающегося;</a:t>
            </a:r>
          </a:p>
          <a:p>
            <a:pPr marL="0" indent="288000">
              <a:spcBef>
                <a:spcPts val="0"/>
              </a:spcBef>
              <a:buNone/>
            </a:pPr>
            <a:r>
              <a:rPr lang="ru-RU" sz="18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создание приемлемой зоны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отдыха и восстановления.</a:t>
            </a:r>
            <a:endParaRPr lang="ru-RU" sz="19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64998" y="1791786"/>
            <a:ext cx="3032075" cy="2274056"/>
          </a:xfrm>
          <a:effectLst>
            <a:softEdge rad="127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9427" y="3623781"/>
            <a:ext cx="2981850" cy="244827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6355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Century" pitchFamily="18" charset="0"/>
              </a:rPr>
              <a:t>ПСИХОЛОГО-ПЕДАГОГИЧЕСКИЕ  ПРОБЛЕМЫ  ИНКЛЮЗИВНОГО  ОБРАЗОВАНИЯ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4038600" cy="468172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Несформированность профессиональных компетенций;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 непринятия детей с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расстройствами аутистического спектра(РАС);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Трудности в понимании и реализации подходов в обучении детей с особыми образовательными потребностями (ООП).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56792"/>
            <a:ext cx="3513026" cy="460953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4951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 ДЛЯ ПЕДАГОГОВ</a:t>
            </a:r>
            <a:endParaRPr lang="ru-RU" dirty="0"/>
          </a:p>
        </p:txBody>
      </p:sp>
      <p:graphicFrame>
        <p:nvGraphicFramePr>
          <p:cNvPr id="6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237306"/>
              </p:ext>
            </p:extLst>
          </p:nvPr>
        </p:nvGraphicFramePr>
        <p:xfrm>
          <a:off x="539552" y="1556792"/>
          <a:ext cx="820891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464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 ДЛЯ РОДИТЕЛЕЙ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3960440" cy="4681728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Просвещение родителей на тему: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«Ребенок с РАС»;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Консультация  педагога-психолога: «Гармония в многообразии»;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Индивидуальное консультирование родителей по вопросам особых образовательных потребностей детей с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РАС.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Оформление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информационных стендов, буклетов,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плакатов. Создание интернет-каналов с информацией по теме.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84784"/>
            <a:ext cx="3583161" cy="4753546"/>
          </a:xfrm>
        </p:spPr>
      </p:pic>
    </p:spTree>
    <p:extLst>
      <p:ext uri="{BB962C8B-B14F-4D97-AF65-F5344CB8AC3E}">
        <p14:creationId xmlns:p14="http://schemas.microsoft.com/office/powerpoint/2010/main" val="91576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Личностный рост педагога-психолога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5508104" cy="47319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6176" y="1431713"/>
            <a:ext cx="2483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"Неважно, как вы понимаете, главное - начать этот процесс инклюзии... Мы учимся говорить, разговаривая; учимся есть, беря ложку и начиная есть; учимся ходить, делая попытки ходить… Учиться инклюзии можно, только начав делать инклюзию..."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Гэри </a:t>
            </a:r>
            <a:r>
              <a:rPr lang="ru-RU" dirty="0" err="1" smtClean="0"/>
              <a:t>Банч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5956028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Зона комфорта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5435932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Зона обучения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4797152"/>
            <a:ext cx="771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Зона</a:t>
            </a:r>
          </a:p>
          <a:p>
            <a:r>
              <a:rPr lang="ru-RU" dirty="0" smtClean="0"/>
              <a:t>роста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325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Идея «Что почитать?»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Идея «Что посмотреть?»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179512" y="2276872"/>
            <a:ext cx="4320480" cy="4176464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«10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вещей, о которых хотел бы рассказать вам ребенок с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аутизмом» Автор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: Эллен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Нотбом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"За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пределами бесконечности. Как не опускать руки, если у ребенка синдром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Аспергера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?» Е.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Ивицкая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"Пуста крепость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", «Детский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аутизм и рождение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Я»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Бруно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Беттельхейм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Типология отклоняющегося развития. Варианты аутистических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расстройств» Автор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: Бородина Л.Г. Семаго Н.Я. Семаго М.М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"Особое детство" Ирис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Юханссон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716016" y="2276872"/>
            <a:ext cx="4163888" cy="3822192"/>
          </a:xfrm>
        </p:spPr>
        <p:txBody>
          <a:bodyPr>
            <a:noAutofit/>
          </a:bodyPr>
          <a:lstStyle/>
          <a:p>
            <a:r>
              <a:rPr lang="ru-RU" sz="2000" b="1" dirty="0"/>
              <a:t>Художественные фильмы о детях с ОВЗ: </a:t>
            </a:r>
            <a:endParaRPr lang="ru-RU" sz="2000" b="1" dirty="0" smtClean="0"/>
          </a:p>
          <a:p>
            <a:r>
              <a:rPr lang="ru-RU" sz="2000" dirty="0" smtClean="0"/>
              <a:t> </a:t>
            </a:r>
            <a:r>
              <a:rPr lang="ru-RU" sz="2000" dirty="0"/>
              <a:t>«Перед классом</a:t>
            </a:r>
            <a:r>
              <a:rPr lang="ru-RU" sz="2000" dirty="0" smtClean="0"/>
              <a:t>», </a:t>
            </a:r>
            <a:r>
              <a:rPr lang="ru-RU" sz="2000" dirty="0"/>
              <a:t>«Цирк Баттерфляй</a:t>
            </a:r>
            <a:r>
              <a:rPr lang="ru-RU" sz="2000" dirty="0" smtClean="0"/>
              <a:t>», «</a:t>
            </a:r>
            <a:r>
              <a:rPr lang="ru-RU" sz="2000" dirty="0"/>
              <a:t>Звёздочки на Земле</a:t>
            </a:r>
            <a:r>
              <a:rPr lang="ru-RU" sz="2000" dirty="0" smtClean="0"/>
              <a:t>», «</a:t>
            </a:r>
            <a:r>
              <a:rPr lang="ru-RU" sz="2000" dirty="0"/>
              <a:t>Сотворившая чудо» </a:t>
            </a:r>
            <a:endParaRPr lang="ru-RU" sz="2000" dirty="0" smtClean="0"/>
          </a:p>
          <a:p>
            <a:r>
              <a:rPr lang="ru-RU" sz="2000" b="1" dirty="0" smtClean="0"/>
              <a:t>Короткометражные </a:t>
            </a:r>
            <a:r>
              <a:rPr lang="ru-RU" sz="2000" b="1" dirty="0"/>
              <a:t>фильмы и мультфильмы о детях с ОВЗ: </a:t>
            </a:r>
            <a:r>
              <a:rPr lang="ru-RU" sz="2000" dirty="0" smtClean="0"/>
              <a:t>«</a:t>
            </a:r>
            <a:r>
              <a:rPr lang="ru-RU" sz="2000" dirty="0"/>
              <a:t>Томас </a:t>
            </a:r>
            <a:r>
              <a:rPr lang="ru-RU" sz="2000" dirty="0" err="1"/>
              <a:t>Алва</a:t>
            </a:r>
            <a:r>
              <a:rPr lang="ru-RU" sz="2000" dirty="0"/>
              <a:t> Эдисон</a:t>
            </a:r>
            <a:r>
              <a:rPr lang="ru-RU" sz="2000" dirty="0" smtClean="0"/>
              <a:t>», «</a:t>
            </a:r>
            <a:r>
              <a:rPr lang="ru-RU" sz="2000" dirty="0"/>
              <a:t>Про Диму</a:t>
            </a:r>
            <a:r>
              <a:rPr lang="ru-RU" sz="2000" dirty="0" smtClean="0"/>
              <a:t>», «</a:t>
            </a:r>
            <a:r>
              <a:rPr lang="ru-RU" sz="2000" dirty="0"/>
              <a:t>Аутизм вдохновляет</a:t>
            </a:r>
            <a:r>
              <a:rPr lang="ru-RU" sz="2000" dirty="0" smtClean="0"/>
              <a:t>», «</a:t>
            </a:r>
            <a:r>
              <a:rPr lang="ru-RU" sz="2000" dirty="0"/>
              <a:t>Инклюзивный мультик»  «Лев</a:t>
            </a:r>
            <a:r>
              <a:rPr lang="ru-RU" sz="2000" dirty="0" smtClean="0"/>
              <a:t>», «</a:t>
            </a:r>
            <a:r>
              <a:rPr lang="ru-RU" sz="2000" dirty="0"/>
              <a:t>Ник </a:t>
            </a:r>
            <a:r>
              <a:rPr lang="ru-RU" sz="2000" dirty="0" err="1"/>
              <a:t>Вуйчич</a:t>
            </a:r>
            <a:r>
              <a:rPr lang="ru-RU" sz="2000" dirty="0" smtClean="0"/>
              <a:t>», «</a:t>
            </a:r>
            <a:r>
              <a:rPr lang="ru-RU" sz="2000" dirty="0"/>
              <a:t>Это не инклюзия</a:t>
            </a:r>
            <a:r>
              <a:rPr lang="ru-RU" sz="2000" dirty="0" smtClean="0"/>
              <a:t>».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УСПЕШНОЙ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7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Ортис пласерес Мария рамоновна</a:t>
            </a:r>
          </a:p>
          <a:p>
            <a:endParaRPr lang="ru-RU" dirty="0"/>
          </a:p>
          <a:p>
            <a:r>
              <a:rPr lang="ru-RU" dirty="0"/>
              <a:t>педагог-психолог МОБУ гимназии №44 г. Сочи им. В. а. Сухомлинского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6323" y="5733256"/>
            <a:ext cx="8201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Краевое методическое объединение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для педагогов-психологов по теме: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«Особенности психолого-педагогического сопровождения детей с РАС»</a:t>
            </a:r>
            <a:endParaRPr lang="ru-RU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472" y="4005064"/>
            <a:ext cx="1622095" cy="162209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767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153</TotalTime>
  <Words>478</Words>
  <Application>Microsoft Office PowerPoint</Application>
  <PresentationFormat>Экран (4:3)</PresentationFormat>
  <Paragraphs>60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Психолого-педагогические аспекты работы с детьми с расстройствами аутистического спектра в начальной школе</vt:lpstr>
      <vt:lpstr>Проблемы. Опыт. Пути решения.</vt:lpstr>
      <vt:lpstr>ПСИХОЛОГО-ПЕДАГОГИЧЕСКИЕ  ПРОБЛЕМЫ  ИНКЛЮЗИВНОГО  ОБРАЗОВАНИЯ</vt:lpstr>
      <vt:lpstr>МЕРОПРИЯТИЯ ДЛЯ ПЕДАГОГОВ</vt:lpstr>
      <vt:lpstr>МЕРОПРИЯТИЯ ДЛЯ РОДИТЕЛЕЙ</vt:lpstr>
      <vt:lpstr>Личностный рост педагога-психолога</vt:lpstr>
      <vt:lpstr> ДЛЯ УСПЕШНОЙ РАБОТЫ</vt:lpstr>
      <vt:lpstr>БЛАГОДАРИМ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Психолого-педагогические аспекты работы с детьми с расстройствами аутистического спектра в начальной школе</dc:title>
  <dc:creator>Мария Ортис Пласерес</dc:creator>
  <cp:lastModifiedBy>Мария Ортис Пласерес</cp:lastModifiedBy>
  <cp:revision>11</cp:revision>
  <dcterms:created xsi:type="dcterms:W3CDTF">2023-05-23T16:38:10Z</dcterms:created>
  <dcterms:modified xsi:type="dcterms:W3CDTF">2023-05-23T19:23:48Z</dcterms:modified>
</cp:coreProperties>
</file>