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8" r:id="rId1"/>
  </p:sldMasterIdLst>
  <p:sldIdLst>
    <p:sldId id="256" r:id="rId2"/>
    <p:sldId id="257" r:id="rId3"/>
    <p:sldId id="263" r:id="rId4"/>
    <p:sldId id="268" r:id="rId5"/>
    <p:sldId id="262" r:id="rId6"/>
    <p:sldId id="271" r:id="rId7"/>
    <p:sldId id="267" r:id="rId8"/>
    <p:sldId id="266" r:id="rId9"/>
    <p:sldId id="265" r:id="rId10"/>
    <p:sldId id="258" r:id="rId11"/>
    <p:sldId id="259" r:id="rId12"/>
    <p:sldId id="269" r:id="rId13"/>
    <p:sldId id="270" r:id="rId14"/>
    <p:sldId id="272" r:id="rId15"/>
    <p:sldId id="277" r:id="rId16"/>
    <p:sldId id="274" r:id="rId17"/>
    <p:sldId id="275" r:id="rId18"/>
    <p:sldId id="276" r:id="rId19"/>
    <p:sldId id="278" r:id="rId20"/>
    <p:sldId id="273" r:id="rId21"/>
    <p:sldId id="26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620" autoAdjust="0"/>
    <p:restoredTop sz="86358" autoAdjust="0"/>
  </p:normalViewPr>
  <p:slideViewPr>
    <p:cSldViewPr>
      <p:cViewPr>
        <p:scale>
          <a:sx n="100" d="100"/>
          <a:sy n="100" d="100"/>
        </p:scale>
        <p:origin x="-2490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91A70-A040-4B8C-B4CF-8D7D14A3E418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4ED400-2DAB-4524-B7FA-F50C4908EA2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  <a:lumMod val="0"/>
                <a:lumOff val="100000"/>
              </a:schemeClr>
            </a:gs>
            <a:gs pos="79000">
              <a:schemeClr val="bg2">
                <a:tint val="83000"/>
                <a:satMod val="320000"/>
                <a:lumMod val="81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995" y="427355"/>
            <a:ext cx="8644255" cy="4435475"/>
          </a:xfrm>
        </p:spPr>
        <p:txBody>
          <a:bodyPr>
            <a:normAutofit/>
          </a:bodyPr>
          <a:lstStyle/>
          <a:p>
            <a:pPr algn="ctr"/>
            <a:r>
              <a:rPr lang="ru-RU" sz="4800" b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Особенности психолого-педагогического сопровождения периода адаптации к ДОУ у                 детей с РАС.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765" y="4931410"/>
            <a:ext cx="8905240" cy="18154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                                                Педагог-психолог   </a:t>
            </a:r>
            <a:r>
              <a:rPr lang="ru-RU" dirty="0" err="1" smtClean="0">
                <a:solidFill>
                  <a:schemeClr val="bg1"/>
                </a:solidFill>
                <a:sym typeface="+mn-ea"/>
              </a:rPr>
              <a:t>Любчанская</a:t>
            </a:r>
            <a:r>
              <a:rPr lang="ru-RU" dirty="0" smtClean="0">
                <a:solidFill>
                  <a:schemeClr val="bg1"/>
                </a:solidFill>
                <a:sym typeface="+mn-ea"/>
              </a:rPr>
              <a:t> Я.А.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                          МБДОУ № 25  «</a:t>
            </a:r>
            <a:r>
              <a:rPr lang="ru-RU" dirty="0" smtClean="0">
                <a:solidFill>
                  <a:schemeClr val="bg1"/>
                </a:solidFill>
                <a:sym typeface="+mn-ea"/>
              </a:rPr>
              <a:t>Теремок»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sym typeface="+mn-ea"/>
              </a:rPr>
              <a:t>           ст .Бородинская</a:t>
            </a:r>
            <a:endParaRPr lang="ru-RU" dirty="0" smtClean="0">
              <a:solidFill>
                <a:schemeClr val="bg1"/>
              </a:solidFill>
            </a:endParaRPr>
          </a:p>
          <a:p>
            <a:pPr algn="r"/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98415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Программа: «Переодеваться на прогулку»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628800"/>
            <a:ext cx="8258879" cy="5370170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1.  Взять коврик и положить его перед стулом</a:t>
            </a:r>
          </a:p>
          <a:p>
            <a:pPr algn="just"/>
            <a:r>
              <a:rPr lang="ru-RU" sz="2000" dirty="0" smtClean="0"/>
              <a:t>2.  Сесть на стул и положить на него тапочки</a:t>
            </a:r>
          </a:p>
          <a:p>
            <a:pPr algn="just"/>
            <a:r>
              <a:rPr lang="ru-RU" sz="2000" dirty="0" smtClean="0"/>
              <a:t>3. Снять футболку и повесить ее на спинку стула</a:t>
            </a:r>
          </a:p>
          <a:p>
            <a:pPr algn="just"/>
            <a:r>
              <a:rPr lang="ru-RU" sz="2000" dirty="0" smtClean="0"/>
              <a:t>4.  Снять домашние брюки и повесить их на спинку стула</a:t>
            </a:r>
          </a:p>
          <a:p>
            <a:pPr algn="just"/>
            <a:r>
              <a:rPr lang="ru-RU" sz="2000" dirty="0" smtClean="0"/>
              <a:t>5.  Снять носки и положить их на брюки</a:t>
            </a:r>
          </a:p>
          <a:p>
            <a:pPr algn="just"/>
            <a:r>
              <a:rPr lang="ru-RU" sz="2000" dirty="0" smtClean="0"/>
              <a:t>6.  Взять с полки колготки и надеть их</a:t>
            </a:r>
          </a:p>
          <a:p>
            <a:pPr algn="just"/>
            <a:r>
              <a:rPr lang="ru-RU" sz="2000" dirty="0" smtClean="0"/>
              <a:t>7.  Снять с крючка рубашку, надеть и застегнуть ее</a:t>
            </a:r>
          </a:p>
          <a:p>
            <a:pPr algn="just"/>
            <a:r>
              <a:rPr lang="ru-RU" sz="2000" dirty="0" smtClean="0"/>
              <a:t>8.  Взять с полки свитер и надеть его</a:t>
            </a:r>
          </a:p>
          <a:p>
            <a:pPr algn="just"/>
            <a:r>
              <a:rPr lang="ru-RU" sz="2000" dirty="0" smtClean="0"/>
              <a:t>9.  Достать теплые носки из сапог и надеть их</a:t>
            </a:r>
          </a:p>
          <a:p>
            <a:pPr algn="just"/>
            <a:r>
              <a:rPr lang="ru-RU" sz="2000" dirty="0" smtClean="0"/>
              <a:t>10.  Снять с крючка комбинезон и надеть его</a:t>
            </a:r>
          </a:p>
          <a:p>
            <a:pPr algn="just"/>
            <a:r>
              <a:rPr lang="ru-RU" sz="2000" dirty="0" smtClean="0"/>
              <a:t>11.  Убрать коврик и поставить на него тапочки</a:t>
            </a:r>
          </a:p>
          <a:p>
            <a:pPr algn="just"/>
            <a:r>
              <a:rPr lang="ru-RU" sz="2000" dirty="0" smtClean="0"/>
              <a:t>12. Взять сапоги и надеть их</a:t>
            </a:r>
          </a:p>
          <a:p>
            <a:pPr algn="just"/>
            <a:r>
              <a:rPr lang="ru-RU" sz="2000" dirty="0" smtClean="0"/>
              <a:t>13.  Встать, взять с полки шарф, надеть его</a:t>
            </a:r>
          </a:p>
          <a:p>
            <a:pPr algn="just"/>
            <a:r>
              <a:rPr lang="en-US" sz="2000" dirty="0" smtClean="0"/>
              <a:t>1</a:t>
            </a:r>
            <a:r>
              <a:rPr lang="ru-RU" sz="2000" dirty="0" smtClean="0"/>
              <a:t>4.  Взять с полки шапку и надеть ее</a:t>
            </a:r>
          </a:p>
          <a:p>
            <a:pPr algn="just"/>
            <a:r>
              <a:rPr lang="ru-RU" sz="2000" dirty="0" smtClean="0"/>
              <a:t>15.  Снять с крючка куртку, надеть и застегнуть ее</a:t>
            </a:r>
          </a:p>
          <a:p>
            <a:pPr algn="just"/>
            <a:r>
              <a:rPr lang="ru-RU" sz="2000" dirty="0" smtClean="0"/>
              <a:t>16.  Достать из карманов варежки и надеть их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29349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Организация  занятий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014855"/>
            <a:ext cx="6829425" cy="467296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Обеспечение безопасной среды.</a:t>
            </a:r>
          </a:p>
          <a:p>
            <a:r>
              <a:rPr lang="ru-RU" sz="2000" dirty="0" smtClean="0"/>
              <a:t>- Неизменность места и времени.</a:t>
            </a:r>
          </a:p>
          <a:p>
            <a:r>
              <a:rPr lang="ru-RU" sz="2000" dirty="0" smtClean="0"/>
              <a:t>- Использование плана занятия.</a:t>
            </a:r>
          </a:p>
          <a:p>
            <a:r>
              <a:rPr lang="ru-RU" sz="2000" dirty="0" smtClean="0"/>
              <a:t>- Использование рисунков, схем.</a:t>
            </a:r>
          </a:p>
          <a:p>
            <a:r>
              <a:rPr lang="ru-RU" sz="2000" dirty="0" smtClean="0"/>
              <a:t>- Индивидуальная инструкция (простыми словами).</a:t>
            </a:r>
          </a:p>
          <a:p>
            <a:r>
              <a:rPr lang="ru-RU" sz="2000" dirty="0" smtClean="0"/>
              <a:t>- Внимание ребенка ничто не должно отвлекать.</a:t>
            </a:r>
          </a:p>
          <a:p>
            <a:r>
              <a:rPr lang="ru-RU" sz="2000" dirty="0" smtClean="0"/>
              <a:t>- Сперва предлагаются приятные виды занятий.</a:t>
            </a:r>
          </a:p>
          <a:p>
            <a:r>
              <a:rPr lang="ru-RU" sz="2000" dirty="0" smtClean="0"/>
              <a:t>- Все действия комментируются.</a:t>
            </a:r>
          </a:p>
          <a:p>
            <a:r>
              <a:rPr lang="ru-RU" sz="2000" dirty="0" smtClean="0"/>
              <a:t>- Понравившиеся виды деятельности повторяются      многократно с постепенным расширением.</a:t>
            </a:r>
          </a:p>
          <a:p>
            <a:r>
              <a:rPr lang="ru-RU" sz="2000" dirty="0" smtClean="0"/>
              <a:t>- Создание ощущения успеха(трудности и неудачи ведут к  поведенческим проблемам)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830" y="313690"/>
            <a:ext cx="9144000" cy="88306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Режим нагрузок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070" y="1196752"/>
            <a:ext cx="8820785" cy="57539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Выбор режима в каждом индивидуальном случае может быть различным: </a:t>
            </a:r>
          </a:p>
          <a:p>
            <a:r>
              <a:rPr lang="ru-RU" sz="2000" dirty="0" smtClean="0"/>
              <a:t>-ежедневное посещение ДОО или ограничение посещения, например три дня в неделю </a:t>
            </a:r>
          </a:p>
          <a:p>
            <a:r>
              <a:rPr lang="ru-RU" sz="2000" dirty="0" smtClean="0"/>
              <a:t>-или с одним выходным в середине недели (среда) либо в конце(пятница)</a:t>
            </a:r>
          </a:p>
          <a:p>
            <a:r>
              <a:rPr lang="ru-RU" sz="2000" dirty="0" smtClean="0"/>
              <a:t> Выбор режима осуществляется после беседы с родителями,  наблюдения за ребенком, а также с учетом рекомендаций специалистов медицинского профиля (психиатра, педиатра и т.п.). </a:t>
            </a:r>
          </a:p>
          <a:p>
            <a:r>
              <a:rPr lang="ru-RU" sz="2000" dirty="0" smtClean="0"/>
              <a:t>Так, возможен вариант, когда ребенок ежедневно посещает  группу, но становится раздражительным, агрессивным к концу недели,   у него нарастает количество стереотипных действий, </a:t>
            </a:r>
            <a:r>
              <a:rPr lang="ru-RU" sz="2000" dirty="0" err="1" smtClean="0"/>
              <a:t>т.п</a:t>
            </a:r>
            <a:r>
              <a:rPr lang="ru-RU" sz="2000" dirty="0" smtClean="0"/>
              <a:t> . При таком варианте целесообразнее выделить выходной день в конце недели.</a:t>
            </a:r>
          </a:p>
          <a:p>
            <a:r>
              <a:rPr lang="ru-RU" sz="2000" dirty="0" smtClean="0"/>
              <a:t> -Если описанные негативные проявления нарастают у ребенка к концу дня и не угасают на следующий день, то возможно коллективное решение о посещении ДОО в течение 1-2 недель через день с внимательным отслеживанием всех изменений в психофизическом </a:t>
            </a:r>
            <a:r>
              <a:rPr lang="ru-RU" sz="2000" dirty="0" err="1" smtClean="0"/>
              <a:t>развитии</a:t>
            </a:r>
            <a:r>
              <a:rPr lang="ru-RU" sz="2000" dirty="0" smtClean="0"/>
              <a:t>.</a:t>
            </a:r>
          </a:p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" y="1412853"/>
            <a:ext cx="9144000" cy="7477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Время проведения индивидуальных занятий со специалистами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315" y="2780665"/>
            <a:ext cx="8787130" cy="2813050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Значимым фактором успеха оказания коррекционной помощи ребенку с РАС является и время проведения занятий. </a:t>
            </a:r>
          </a:p>
          <a:p>
            <a:endParaRPr lang="ru-RU" sz="2000" dirty="0" smtClean="0"/>
          </a:p>
          <a:p>
            <a:r>
              <a:rPr lang="ru-RU" sz="2000" dirty="0" smtClean="0"/>
              <a:t>Допустим, если в результате беседы с родителями и специалистами-медиками выясняется, что ребенок более восприимчив к усвоению предъявляемого материала не в ранние утренние часы,  а после 11.00,  то желательно,  чтобы посещение индивидуальных занятий с психологом, логопедом и другими специалистами было запланировано именно на это время.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525" y="415925"/>
            <a:ext cx="9178290" cy="1583055"/>
          </a:xfrm>
        </p:spPr>
        <p:txBody>
          <a:bodyPr/>
          <a:lstStyle/>
          <a:p>
            <a:pPr algn="ctr"/>
            <a:r>
              <a:rPr lang="ru-RU" dirty="0"/>
              <a:t>      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Особенности посещения </a:t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  групповых занятий в период адаптации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8435" y="2056130"/>
            <a:ext cx="8787130" cy="5507990"/>
          </a:xfrm>
        </p:spPr>
        <p:txBody>
          <a:bodyPr>
            <a:noAutofit/>
          </a:bodyPr>
          <a:lstStyle/>
          <a:p>
            <a:r>
              <a:rPr lang="ru-RU" sz="1600" dirty="0" smtClean="0"/>
              <a:t>-</a:t>
            </a:r>
            <a:r>
              <a:rPr lang="ru-RU" sz="1800" dirty="0" smtClean="0"/>
              <a:t>При выборе групповых занятий, которые посещает ребенок с РАС в рамках адаптационного периода, обычно выбираются те, которые соответствуют   уровню его активности. Например,   подвижный, ловкий ребенок может включиться в занятия в физкультурном зале с большим успехом, чем ребенок пассивный, имеющий исходно низкий темп собственной деятельности,  которому может быть комфортнее на занятии продуктивной деятельностью или на музыкальном. </a:t>
            </a:r>
          </a:p>
          <a:p>
            <a:r>
              <a:rPr lang="ru-RU" sz="1800" dirty="0" smtClean="0"/>
              <a:t>-Индивидуальные коррекционно-педагогические занятия в адаптационный период  желательно проводить в одно и то же время.    При этом в адаптационный период важна обедненная предметная среда (чтобы ребенок не отвлекался на игрушки и предметы, не используемые в задании).</a:t>
            </a:r>
          </a:p>
          <a:p>
            <a:r>
              <a:rPr lang="ru-RU" sz="1800" dirty="0" smtClean="0"/>
              <a:t>- Особое внимание уделяется подбору материала для занятия. Для этого желательно заранее в процессе беседы с родителями выяснить, какие предметы и игрушки особо интересны ребенку, в какие игры он любит играть, и исключить (особенно на начальном этапе) задания, провоцирующие нежелательное поведение.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685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Цели и задачи индивидуальных занятий педагога-психолога с ребенком РАС.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941830"/>
            <a:ext cx="7672705" cy="4306570"/>
          </a:xfrm>
        </p:spPr>
        <p:txBody>
          <a:bodyPr>
            <a:noAutofit/>
          </a:bodyPr>
          <a:lstStyle/>
          <a:p>
            <a:r>
              <a:rPr lang="ru-RU" sz="2200" dirty="0" smtClean="0"/>
              <a:t> </a:t>
            </a:r>
          </a:p>
          <a:p>
            <a:r>
              <a:rPr lang="ru-RU" sz="2200" dirty="0" smtClean="0"/>
              <a:t>-Адаптация ребенка к условиям проведения игровых занятий.</a:t>
            </a:r>
          </a:p>
          <a:p>
            <a:r>
              <a:rPr lang="ru-RU" sz="2200" dirty="0" smtClean="0"/>
              <a:t>-Развитие эмоционального контакта между </a:t>
            </a:r>
            <a:r>
              <a:rPr lang="ru-RU" sz="2200" dirty="0" err="1" smtClean="0"/>
              <a:t>педагогом-психологом</a:t>
            </a:r>
            <a:r>
              <a:rPr lang="ru-RU" sz="2200" dirty="0" smtClean="0"/>
              <a:t> и ребенком.</a:t>
            </a:r>
          </a:p>
          <a:p>
            <a:r>
              <a:rPr lang="ru-RU" sz="2200" dirty="0" smtClean="0"/>
              <a:t>-Снижение ранимости и чувствительности к новому; снижение </a:t>
            </a:r>
            <a:r>
              <a:rPr lang="ru-RU" sz="2200" dirty="0" err="1" smtClean="0"/>
              <a:t>самоповреждающего</a:t>
            </a:r>
            <a:r>
              <a:rPr lang="ru-RU" sz="2200" dirty="0" smtClean="0"/>
              <a:t> и агрессивного поведения.</a:t>
            </a:r>
          </a:p>
          <a:p>
            <a:r>
              <a:rPr lang="ru-RU" sz="2200" dirty="0" smtClean="0"/>
              <a:t>-Формирование и закрепление базовых коммуникативных навыков    (отказ, очередность, ожидание, просьба).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9240"/>
            <a:ext cx="9144000" cy="188341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Работа педагога-психолога в период адаптации с детьми РАС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55623" y="2565073"/>
            <a:ext cx="7815290" cy="457200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1. Подготовительный этап.</a:t>
            </a:r>
          </a:p>
          <a:p>
            <a:pPr algn="just"/>
            <a:r>
              <a:rPr lang="ru-RU" sz="2000" dirty="0" smtClean="0"/>
              <a:t>2. Адаптационный этап.</a:t>
            </a:r>
          </a:p>
          <a:p>
            <a:pPr algn="just"/>
            <a:r>
              <a:rPr lang="ru-RU" sz="2000" dirty="0" smtClean="0"/>
              <a:t>3.  Диагностика в рамках индивидуальных игровых занятий совместно с мамой (если это  показано).</a:t>
            </a:r>
          </a:p>
          <a:p>
            <a:pPr algn="just"/>
            <a:r>
              <a:rPr lang="ru-RU" sz="2000" dirty="0" smtClean="0"/>
              <a:t>4.  Занятия в мини-группе.</a:t>
            </a:r>
          </a:p>
          <a:p>
            <a:pPr algn="just"/>
            <a:r>
              <a:rPr lang="ru-RU" sz="2000" dirty="0" smtClean="0"/>
              <a:t>5.  Частичное включение ребенка с РАС в группу (гостевое посещение группы, участие в музыкальных занятиях, совместные прогулки).</a:t>
            </a:r>
          </a:p>
          <a:p>
            <a:pPr algn="just"/>
            <a:r>
              <a:rPr lang="ru-RU" sz="2000" dirty="0" smtClean="0"/>
              <a:t>6.  Полное включение ребенка в группу.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150"/>
            <a:ext cx="9144000" cy="19037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Подготовительный этап работы педагога-психолога- знакомство с семьей.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9745" y="2612390"/>
            <a:ext cx="7958455" cy="490347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1. Определением родительских ожиданий.</a:t>
            </a:r>
          </a:p>
          <a:p>
            <a:pPr algn="just"/>
            <a:r>
              <a:rPr lang="ru-RU" sz="2000" dirty="0" smtClean="0"/>
              <a:t>2.  История развития ребенка ( анамнез, опыт помощи ребенка).</a:t>
            </a:r>
          </a:p>
          <a:p>
            <a:pPr algn="just"/>
            <a:r>
              <a:rPr lang="ru-RU" sz="2000" dirty="0" smtClean="0"/>
              <a:t>3.  Согласие на работу (документы, возможности сотрудничества).</a:t>
            </a:r>
          </a:p>
          <a:p>
            <a:pPr algn="just"/>
            <a:r>
              <a:rPr lang="ru-RU" sz="2000" dirty="0" smtClean="0"/>
              <a:t>4. Нахождение точек соприкосновения для выстраивания сотрудничества.</a:t>
            </a:r>
          </a:p>
          <a:p>
            <a:pPr algn="just"/>
            <a:r>
              <a:rPr lang="ru-RU" sz="2000" dirty="0" smtClean="0"/>
              <a:t>5.  Определение основных затруднений в жизни семьи с ребенком РАС.</a:t>
            </a:r>
          </a:p>
          <a:p>
            <a:pPr algn="just"/>
            <a:r>
              <a:rPr lang="ru-RU" sz="2000" dirty="0" smtClean="0"/>
              <a:t>6.  Предложение программы по адаптации ребенка к ДОУ  ( после  первичных  встреч с ребенком).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8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Подготовительный этап- знакомство с ребенком педагога-психолога.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750" y="2943860"/>
            <a:ext cx="7815580" cy="4730750"/>
          </a:xfrm>
        </p:spPr>
        <p:txBody>
          <a:bodyPr>
            <a:noAutofit/>
          </a:bodyPr>
          <a:lstStyle/>
          <a:p>
            <a:r>
              <a:rPr lang="ru-RU" sz="2400" dirty="0" smtClean="0"/>
              <a:t>-Первичная встреча до 2 часов.(Наблюдение за самостоятельной активностью в подготовленной среде, первичные пробы к включенности в общение со специалистом</a:t>
            </a:r>
            <a:r>
              <a:rPr lang="ru-RU" sz="2400" dirty="0" smtClean="0"/>
              <a:t>).</a:t>
            </a:r>
          </a:p>
          <a:p>
            <a:endParaRPr lang="ru-RU" sz="2400" dirty="0" smtClean="0"/>
          </a:p>
          <a:p>
            <a:r>
              <a:rPr lang="ru-RU" sz="2400" dirty="0" smtClean="0"/>
              <a:t>-Вторая встреча 1 час.(Диагностика через общение: способность к контакту, понимание простых обращений, возможности имитации и др.)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" y="514350"/>
            <a:ext cx="9143365" cy="1162050"/>
          </a:xfrm>
        </p:spPr>
        <p:txBody>
          <a:bodyPr/>
          <a:lstStyle/>
          <a:p>
            <a:pPr algn="ctr"/>
            <a:r>
              <a:rPr lang="ru-RU" altLang="en-US" sz="3600"/>
              <a:t> </a:t>
            </a:r>
            <a:r>
              <a:rPr lang="ru-RU" altLang="en-US" sz="3600">
                <a:solidFill>
                  <a:schemeClr val="accent1">
                    <a:lumMod val="75000"/>
                  </a:schemeClr>
                </a:solidFill>
              </a:rPr>
              <a:t>Этап адаптации-мини-групповые занятия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2"/>
          </p:nvPr>
        </p:nvSpPr>
        <p:spPr>
          <a:xfrm>
            <a:off x="685800" y="2034540"/>
            <a:ext cx="7792720" cy="4213860"/>
          </a:xfrm>
        </p:spPr>
        <p:txBody>
          <a:bodyPr/>
          <a:lstStyle/>
          <a:p>
            <a:pPr algn="ctr"/>
            <a:r>
              <a:rPr lang="ru-RU" altLang="en-US" sz="2000" dirty="0"/>
              <a:t>  </a:t>
            </a:r>
            <a:r>
              <a:rPr lang="ru-RU" altLang="en-US" sz="2000" dirty="0" smtClean="0"/>
              <a:t>Задачи</a:t>
            </a:r>
          </a:p>
          <a:p>
            <a:pPr algn="ctr"/>
            <a:endParaRPr lang="ru-RU" altLang="en-US" sz="2000" dirty="0"/>
          </a:p>
          <a:p>
            <a:r>
              <a:rPr lang="ru-RU" altLang="en-US" sz="2000" dirty="0"/>
              <a:t>• </a:t>
            </a:r>
            <a:r>
              <a:rPr lang="ru-RU" altLang="en-US" sz="2400" dirty="0"/>
              <a:t>формирование у ребенка с </a:t>
            </a:r>
            <a:r>
              <a:rPr lang="ru-RU" altLang="en-US" sz="2400" dirty="0" smtClean="0"/>
              <a:t>РАС  </a:t>
            </a:r>
            <a:r>
              <a:rPr lang="ru-RU" altLang="en-US" sz="2400" dirty="0"/>
              <a:t>умения находиться в одном игровом пространстве с новыми людьми, развитие </a:t>
            </a:r>
            <a:r>
              <a:rPr lang="ru-RU" altLang="en-US" sz="2400" dirty="0" err="1"/>
              <a:t>устоичивости</a:t>
            </a:r>
            <a:r>
              <a:rPr lang="ru-RU" altLang="en-US" sz="2400" dirty="0"/>
              <a:t> при эмоциональном контакте со сверстником:</a:t>
            </a:r>
          </a:p>
          <a:p>
            <a:r>
              <a:rPr lang="ru-RU" altLang="en-US" sz="2400" dirty="0"/>
              <a:t>• развитие игровых манипуляций с предметами в процессе взаимодействия со сверстником;</a:t>
            </a:r>
          </a:p>
          <a:p>
            <a:r>
              <a:rPr lang="ru-RU" altLang="en-US" sz="2400" dirty="0"/>
              <a:t>• переход от </a:t>
            </a:r>
            <a:r>
              <a:rPr lang="ru-RU" altLang="en-US" sz="2400" dirty="0" err="1"/>
              <a:t>аутостимуляций</a:t>
            </a:r>
            <a:r>
              <a:rPr lang="ru-RU" altLang="en-US" sz="2400" dirty="0"/>
              <a:t> и </a:t>
            </a:r>
            <a:r>
              <a:rPr lang="ru-RU" altLang="en-US" sz="2400" dirty="0" err="1"/>
              <a:t>манипулятивных</a:t>
            </a:r>
            <a:r>
              <a:rPr lang="ru-RU" altLang="en-US" sz="2400" dirty="0"/>
              <a:t> игр к социальным играм.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16632"/>
            <a:ext cx="3008313" cy="1008112"/>
          </a:xfrm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Определение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700808"/>
            <a:ext cx="8472805" cy="5027652"/>
          </a:xfrm>
        </p:spPr>
        <p:txBody>
          <a:bodyPr>
            <a:noAutofit/>
          </a:bodyPr>
          <a:lstStyle/>
          <a:p>
            <a:r>
              <a:rPr lang="ru-RU" sz="1800" dirty="0"/>
              <a:t>Р</a:t>
            </a:r>
            <a:r>
              <a:rPr lang="ru-RU" sz="1800" dirty="0" smtClean="0"/>
              <a:t>асстройство </a:t>
            </a:r>
            <a:r>
              <a:rPr lang="ru-RU" sz="1800" dirty="0"/>
              <a:t>аутистического спектра (</a:t>
            </a:r>
            <a:r>
              <a:rPr lang="ru-RU" sz="1800" b="1" dirty="0"/>
              <a:t>РАС</a:t>
            </a:r>
            <a:r>
              <a:rPr lang="ru-RU" sz="1800" dirty="0"/>
              <a:t>) – </a:t>
            </a:r>
            <a:r>
              <a:rPr lang="ru-RU" sz="1800" b="1" dirty="0"/>
              <a:t>это</a:t>
            </a:r>
            <a:r>
              <a:rPr lang="ru-RU" sz="1800" dirty="0"/>
              <a:t> нарушение нейропсихического развития, характеризующееся качественными отклонениями в социальном взаимодействии и способах общения, а также ограниченным, стереотипным, повторяющимся набором интересов и занятий. </a:t>
            </a:r>
            <a:endParaRPr lang="ru-RU" sz="1800" b="1" dirty="0"/>
          </a:p>
          <a:p>
            <a:endParaRPr lang="ru-RU" sz="2200" dirty="0" smtClean="0"/>
          </a:p>
          <a:p>
            <a:pPr algn="just"/>
            <a:r>
              <a:rPr lang="ru-RU" sz="2200" dirty="0"/>
              <a:t>По данным Института коррекционной педагогики РАО , при своевременной правильной коррекционной работе 60 % аутичных детей получают возможность учиться по программе массовой школы, 30 % по программе специальной школы того или иного типа, 10 % адаптируются в условиях семьи</a:t>
            </a:r>
            <a:r>
              <a:rPr lang="ru-RU" sz="2200" dirty="0" smtClean="0"/>
              <a:t>.</a:t>
            </a:r>
          </a:p>
          <a:p>
            <a:pPr algn="just"/>
            <a:r>
              <a:rPr lang="ru-RU" sz="2200" dirty="0" smtClean="0"/>
              <a:t>В </a:t>
            </a:r>
            <a:r>
              <a:rPr lang="ru-RU" sz="2200" dirty="0"/>
              <a:t>тех случаях когда коррекция не проводилась 75% вообще социально не адаптируются. 22% адаптируются относительно(нуждаются в постоянной опеке)и лишь 3% достигают удовлетворительного уровня социальной адаптации.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6205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Анализ результатов периода адаптации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2060848"/>
            <a:ext cx="8715436" cy="4511424"/>
          </a:xfrm>
        </p:spPr>
        <p:txBody>
          <a:bodyPr>
            <a:noAutofit/>
          </a:bodyPr>
          <a:lstStyle/>
          <a:p>
            <a:r>
              <a:rPr lang="ru-RU" sz="2000" dirty="0" smtClean="0"/>
              <a:t>Анализ результатов адаптационного периода проводится через 1-2 месяца.  На основании результатов контрольной оценки составляется заключение специалистов об эффективности занятий и о реализации задач адаптационного периода.</a:t>
            </a:r>
          </a:p>
          <a:p>
            <a:r>
              <a:rPr lang="ru-RU" sz="2000" dirty="0" smtClean="0"/>
              <a:t> Это позволяет определить эффективность адаптации, а при необходимости проанализировать причины возникших трудностей, составить рекомендации и определить задачи для следующего этапа коррекционно-развивающих </a:t>
            </a:r>
            <a:r>
              <a:rPr lang="ru-RU" sz="2000" dirty="0" smtClean="0"/>
              <a:t>занятий.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При необходимости специалисты могут провести оценку процесса адаптации раньше, если в состоянии ребенка отмечаются существенные изменения (как положительные, так и негативные).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6870"/>
            <a:ext cx="9144000" cy="3963670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4351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Психолого-педагогическая характеристика детей с РАС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995" y="1988840"/>
            <a:ext cx="7758430" cy="4723745"/>
          </a:xfrm>
        </p:spPr>
        <p:txBody>
          <a:bodyPr>
            <a:noAutofit/>
          </a:bodyPr>
          <a:lstStyle/>
          <a:p>
            <a:pPr algn="just"/>
            <a:endParaRPr lang="ru-RU" sz="1800" dirty="0" smtClean="0"/>
          </a:p>
          <a:p>
            <a:pPr algn="just"/>
            <a:r>
              <a:rPr lang="ru-RU" sz="1800" dirty="0" smtClean="0"/>
              <a:t>- Нарушение ориентировки во времени.</a:t>
            </a:r>
          </a:p>
          <a:p>
            <a:pPr algn="just"/>
            <a:r>
              <a:rPr lang="ru-RU" sz="1800" dirty="0" smtClean="0"/>
              <a:t>- Снижена способность к обобщению (в том числе перенос навыка)</a:t>
            </a:r>
          </a:p>
          <a:p>
            <a:pPr algn="just"/>
            <a:r>
              <a:rPr lang="ru-RU" sz="1800" dirty="0" smtClean="0"/>
              <a:t>- Воображение крайне недостаточное.</a:t>
            </a:r>
          </a:p>
          <a:p>
            <a:pPr algn="just"/>
            <a:r>
              <a:rPr lang="ru-RU" sz="1800" dirty="0" smtClean="0">
                <a:sym typeface="+mn-ea"/>
              </a:rPr>
              <a:t>- Не понимают эмоций, намерений, чувств остальных людей, человек у них ассоциируется с неодушевленным предметом (что может быть основой «ложной» агрессии).</a:t>
            </a:r>
            <a:endParaRPr lang="ru-RU" sz="1800" dirty="0" smtClean="0"/>
          </a:p>
          <a:p>
            <a:pPr algn="just"/>
            <a:r>
              <a:rPr lang="ru-RU" sz="1800" dirty="0" smtClean="0">
                <a:sym typeface="+mn-ea"/>
              </a:rPr>
              <a:t>- Не осознают, что своим поведением могут кого-то обидеть.</a:t>
            </a:r>
            <a:endParaRPr lang="ru-RU" sz="1800" dirty="0" smtClean="0"/>
          </a:p>
          <a:p>
            <a:pPr algn="just"/>
            <a:r>
              <a:rPr lang="ru-RU" sz="1800" dirty="0" smtClean="0">
                <a:sym typeface="+mn-ea"/>
              </a:rPr>
              <a:t>- Трудно мотивировать.</a:t>
            </a:r>
            <a:endParaRPr lang="ru-RU" sz="1800" dirty="0" smtClean="0"/>
          </a:p>
          <a:p>
            <a:pPr algn="just"/>
            <a:r>
              <a:rPr lang="ru-RU" sz="1800" dirty="0" smtClean="0">
                <a:sym typeface="+mn-ea"/>
              </a:rPr>
              <a:t>- Слишком пристально смотрят в глаза собеседнику , либо вообще избегают зрительного контакта.</a:t>
            </a:r>
            <a:endParaRPr lang="ru-RU" sz="1800" dirty="0" smtClean="0"/>
          </a:p>
          <a:p>
            <a:pPr algn="just"/>
            <a:r>
              <a:rPr lang="ru-RU" sz="1800" dirty="0" smtClean="0">
                <a:sym typeface="+mn-ea"/>
              </a:rPr>
              <a:t>- Могут говорить слишком громко или наоборот еле слышно.</a:t>
            </a:r>
            <a:endParaRPr lang="ru-RU" sz="1800" dirty="0" smtClean="0"/>
          </a:p>
          <a:p>
            <a:pPr algn="just"/>
            <a:r>
              <a:rPr lang="ru-RU" sz="1800" dirty="0" smtClean="0">
                <a:sym typeface="+mn-ea"/>
              </a:rPr>
              <a:t>- Реагируют на любую перемену в жизни и очень переживают, если что-то изменилось</a:t>
            </a:r>
            <a:r>
              <a:rPr lang="ru-RU" dirty="0" smtClean="0">
                <a:sym typeface="+mn-ea"/>
              </a:rPr>
              <a:t>.</a:t>
            </a:r>
            <a:endParaRPr lang="ru-RU" dirty="0" smtClean="0"/>
          </a:p>
          <a:p>
            <a:pPr algn="just">
              <a:buFont typeface="Arial" panose="020B0604020202020204" pitchFamily="34" charset="0"/>
            </a:pPr>
            <a:endParaRPr lang="ru-RU" dirty="0"/>
          </a:p>
          <a:p>
            <a:pPr algn="just">
              <a:buFont typeface="Arial" panose="020B0604020202020204" pitchFamily="34" charset="0"/>
              <a:buChar char="•"/>
            </a:pP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5" y="260350"/>
            <a:ext cx="9144000" cy="131000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Адаптация детей с РАС в детском саду.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916832"/>
            <a:ext cx="8286750" cy="4881245"/>
          </a:xfrm>
        </p:spPr>
        <p:txBody>
          <a:bodyPr>
            <a:normAutofit/>
          </a:bodyPr>
          <a:lstStyle/>
          <a:p>
            <a:r>
              <a:rPr lang="ru-RU" sz="2000" dirty="0"/>
              <a:t>Адаптация ребенка с РАС в детском </a:t>
            </a:r>
            <a:r>
              <a:rPr lang="ru-RU" sz="2000" dirty="0" smtClean="0"/>
              <a:t>саду- процесс  </a:t>
            </a:r>
            <a:r>
              <a:rPr lang="ru-RU" sz="2000" dirty="0"/>
              <a:t>сложный и постепенный, требующий согласованных действий близких и персонала ДОУ.</a:t>
            </a:r>
          </a:p>
          <a:p>
            <a:r>
              <a:rPr lang="ru-RU" sz="2000" dirty="0"/>
              <a:t>Часто ребенок с расстройством аутистического спектра ,поступая в ДОУ, </a:t>
            </a:r>
            <a:r>
              <a:rPr lang="ru-RU" sz="2000" dirty="0" smtClean="0"/>
              <a:t> испытывает </a:t>
            </a:r>
            <a:r>
              <a:rPr lang="ru-RU" sz="2000" dirty="0"/>
              <a:t>трудности в адаптации , связанные с :</a:t>
            </a:r>
          </a:p>
          <a:p>
            <a:r>
              <a:rPr lang="ru-RU" sz="2000" dirty="0" smtClean="0"/>
              <a:t>- сменой </a:t>
            </a:r>
            <a:r>
              <a:rPr lang="ru-RU" sz="2000" dirty="0"/>
              <a:t>привычной обстановки,</a:t>
            </a:r>
          </a:p>
          <a:p>
            <a:r>
              <a:rPr lang="ru-RU" sz="2000" dirty="0" smtClean="0"/>
              <a:t>- освоением </a:t>
            </a:r>
            <a:r>
              <a:rPr lang="ru-RU" sz="2000" dirty="0"/>
              <a:t>режимных моментов дошкольного учереждения,</a:t>
            </a:r>
          </a:p>
          <a:p>
            <a:r>
              <a:rPr lang="ru-RU" sz="2000" dirty="0" smtClean="0"/>
              <a:t>- вхождением </a:t>
            </a:r>
            <a:r>
              <a:rPr lang="ru-RU" sz="2000" dirty="0"/>
              <a:t>в группу других малышей.</a:t>
            </a:r>
          </a:p>
          <a:p>
            <a:r>
              <a:rPr lang="ru-RU" sz="2000" dirty="0"/>
              <a:t> Начать процесс адаптации к </a:t>
            </a:r>
            <a:r>
              <a:rPr lang="ru-RU" sz="2000" dirty="0" smtClean="0"/>
              <a:t>режиму </a:t>
            </a:r>
            <a:r>
              <a:rPr lang="ru-RU" sz="2000" dirty="0"/>
              <a:t>ДОУ родителям необходимо за несколько месяцев до начала поступления в сад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Будить </a:t>
            </a:r>
            <a:r>
              <a:rPr lang="ru-RU" sz="2000" dirty="0"/>
              <a:t>малыша, кормить завтраком, выходить на прогулку и т.д. лучше с учетом тех временных рамок, по которым живут дети в ДОУ.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9421"/>
            <a:ext cx="9144000" cy="133339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Рекомендации для педагогов ,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которые будут общаться с ребенком РАС.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988840"/>
            <a:ext cx="8187055" cy="4248472"/>
          </a:xfrm>
        </p:spPr>
        <p:txBody>
          <a:bodyPr>
            <a:normAutofit fontScale="90000" lnSpcReduction="20000"/>
          </a:bodyPr>
          <a:lstStyle/>
          <a:p>
            <a:r>
              <a:rPr lang="ru-RU" sz="2000" b="1" dirty="0" smtClean="0"/>
              <a:t>Выясните у родителей (сопровождающих):</a:t>
            </a:r>
          </a:p>
          <a:p>
            <a:pPr algn="just"/>
            <a:r>
              <a:rPr lang="ru-RU" sz="2000" dirty="0" smtClean="0"/>
              <a:t>-на каком расстоянии от ребенка можно находится;</a:t>
            </a:r>
          </a:p>
          <a:p>
            <a:pPr algn="just"/>
            <a:r>
              <a:rPr lang="ru-RU" sz="2000" dirty="0" smtClean="0"/>
              <a:t>-каким голосом и в какой манере с ним говорить;</a:t>
            </a:r>
          </a:p>
          <a:p>
            <a:pPr algn="just"/>
            <a:r>
              <a:rPr lang="ru-RU" sz="2000" dirty="0" smtClean="0"/>
              <a:t>-каким способом стимуляции поддерживать необходимый уровень деятельности,  чтобы не спровоцировать отрицательных реакций;</a:t>
            </a:r>
          </a:p>
          <a:p>
            <a:pPr algn="just">
              <a:buFontTx/>
              <a:buChar char="-"/>
            </a:pPr>
            <a:r>
              <a:rPr lang="ru-RU" sz="2000" dirty="0" smtClean="0"/>
              <a:t>предпочтения и интересы ребенка</a:t>
            </a:r>
            <a:r>
              <a:rPr lang="ru-RU" sz="2000" dirty="0" smtClean="0"/>
              <a:t>.</a:t>
            </a:r>
          </a:p>
          <a:p>
            <a:pPr algn="just">
              <a:buFontTx/>
              <a:buChar char="-"/>
            </a:pPr>
            <a:endParaRPr lang="ru-RU" sz="2000" dirty="0" smtClean="0"/>
          </a:p>
          <a:p>
            <a:pPr algn="just"/>
            <a:r>
              <a:rPr lang="ru-RU" sz="2000" b="1" dirty="0" smtClean="0"/>
              <a:t>Старайтесь: </a:t>
            </a:r>
            <a:endParaRPr lang="ru-RU" sz="2000" b="1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стать «проводником и опорой» ребенка в незнакомой ситуации;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быть гибким, способным на ходу перестраивать занятие;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при использовании групповой работы  продумать участие ребенка с РАС;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/>
              <a:t>создать в группе поддерживающую среду (обязательно зонирование комнаты).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/>
              <a:t>у</a:t>
            </a:r>
            <a:r>
              <a:rPr lang="ru-RU" sz="2000" dirty="0" smtClean="0"/>
              <a:t>читывать сенсорную гиперчувствительность (создание сенсорно-обогащенной среды и визуальная поддердка 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195" y="1052830"/>
            <a:ext cx="9144000" cy="11099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Разработка индивидуальной программы адаптации к ДОУ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75" y="2244725"/>
            <a:ext cx="7672705" cy="461327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ряде случаев, приходя в ДОО,  родители ребенка с РАС приносят с собой уже имеющуюся ИПР.  Тогда специалисты ДОО знакомятся с ней и составляют программу адаптации  исходя из этой программы. </a:t>
            </a:r>
          </a:p>
          <a:p>
            <a:r>
              <a:rPr lang="ru-RU" sz="2000" dirty="0" smtClean="0"/>
              <a:t>Когда задачи, представленные в программе, успешно решаются (либо, наоборот, их решение замедляется и вызывает трудности), программа корректируется и изменяется.   </a:t>
            </a:r>
          </a:p>
          <a:p>
            <a:r>
              <a:rPr lang="ru-RU" sz="2000" dirty="0" smtClean="0"/>
              <a:t> Такая же ситуация возникает, если ребенку оказывается систематическая коррекционная помощь вне учреждения педагогом-дефектологом, который разрабатывает и корректирует индивидуальную программу, помогает специалистам ДОО в решении возникающих проблем.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44220"/>
            <a:ext cx="9144000" cy="8223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Как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подготовить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группу к приходу ребенка с РАС. Визуальная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поддержка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7158" y="1928803"/>
            <a:ext cx="8258204" cy="250033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 smtClean="0"/>
              <a:t>Визуальная поддержка - </a:t>
            </a:r>
            <a:r>
              <a:rPr lang="ru-RU" sz="2000" dirty="0" smtClean="0"/>
              <a:t>это использование картинок или других наглядных предметов для того, чтобы сообщить какую-то информацию ребенку, которому трудно понимать и использовать речь.</a:t>
            </a:r>
          </a:p>
          <a:p>
            <a:pPr algn="just"/>
            <a:r>
              <a:rPr lang="ru-RU" sz="2000" dirty="0" smtClean="0"/>
              <a:t> B качестве визуальной поддержки могут использоваться фотографии, рисунки, трехмерные предметы, написанные слова или письменные списки.</a:t>
            </a:r>
          </a:p>
          <a:p>
            <a:pPr algn="just"/>
            <a:r>
              <a:rPr lang="ru-RU" sz="2000" dirty="0" smtClean="0"/>
              <a:t> Визуальная поддержка облегчает коммуникацию родителей со своим ребенком, и она облегчает коммуникацию ребенка с другими людьми</a:t>
            </a:r>
            <a:endParaRPr lang="ru-RU" sz="2000" dirty="0"/>
          </a:p>
        </p:txBody>
      </p:sp>
      <p:pic>
        <p:nvPicPr>
          <p:cNvPr id="7" name="Содержимое 6" descr="44d902fd-7222-4e46-82db-eefa1eb54d8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57356" y="4357694"/>
            <a:ext cx="5111750" cy="2277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179512"/>
            <a:ext cx="9144000" cy="295232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Визуальное расписание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99745" y="1916832"/>
            <a:ext cx="8143875" cy="3407643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Визуальное расписание - </a:t>
            </a:r>
            <a:r>
              <a:rPr lang="ru-RU" sz="2000" dirty="0" smtClean="0"/>
              <a:t>это наглядное отображение того, что произойдет в течение дня, либо во время какого-то одного занятия или события. </a:t>
            </a:r>
          </a:p>
          <a:p>
            <a:pPr algn="just"/>
            <a:r>
              <a:rPr lang="ru-RU" sz="2000" dirty="0" smtClean="0"/>
              <a:t>Такое расписание полезно при сильной тревожности в непривычных ситуациях и ригидности, когда ребенок сопротивляется любым переменам в привычном распорядке дня.</a:t>
            </a:r>
          </a:p>
          <a:p>
            <a:pPr algn="just"/>
            <a:r>
              <a:rPr lang="ru-RU" sz="2000" dirty="0" smtClean="0"/>
              <a:t> С помощью расписания можно предупредить ребенка заранее, что его ждет в течение дня (другого отрезка времени), это помогает снизить тревожность.</a:t>
            </a:r>
            <a:endParaRPr lang="ru-RU" sz="2000" dirty="0"/>
          </a:p>
        </p:txBody>
      </p:sp>
      <p:pic>
        <p:nvPicPr>
          <p:cNvPr id="5" name="Содержимое 4" descr="8af6674b-c235-42a1-8bd8-9c5559faafb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16424" y="4869186"/>
            <a:ext cx="5111750" cy="1956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351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Примеры визуальных расписаний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967276"/>
            <a:ext cx="4257676" cy="4209331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/>
              <a:t>Визуальное расписание сообщает ребенку, что произойдет дальше и </a:t>
            </a:r>
          </a:p>
          <a:p>
            <a:pPr algn="just"/>
            <a:r>
              <a:rPr lang="ru-RU" sz="2800" b="1" dirty="0" smtClean="0"/>
              <a:t>в каком порядке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Содержимое 4" descr="a1ba594e-c4ca-4034-8573-6818bdcbd8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85918" y="4572008"/>
            <a:ext cx="5111750" cy="1607406"/>
          </a:xfrm>
        </p:spPr>
      </p:pic>
      <p:pic>
        <p:nvPicPr>
          <p:cNvPr id="6" name="Рисунок 5" descr="1c37803f-b4d7-4276-b915-b45b1ad48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571612"/>
            <a:ext cx="2913920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1619</Words>
  <Application>Microsoft Office PowerPoint</Application>
  <PresentationFormat>Экран (4:3)</PresentationFormat>
  <Paragraphs>137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Особенности психолого-педагогического сопровождения периода адаптации к ДОУ у                 детей с РАС.</vt:lpstr>
      <vt:lpstr>Определение</vt:lpstr>
      <vt:lpstr>Психолого-педагогическая характеристика детей с РАС</vt:lpstr>
      <vt:lpstr>Адаптация детей с РАС в детском саду.</vt:lpstr>
      <vt:lpstr>Рекомендации для педагогов , которые будут общаться с ребенком РАС.</vt:lpstr>
      <vt:lpstr>Разработка индивидуальной программы адаптации к ДОУ</vt:lpstr>
      <vt:lpstr>Как подготовить группу к приходу ребенка с РАС. Визуальная поддержка</vt:lpstr>
      <vt:lpstr> Визуальное расписание</vt:lpstr>
      <vt:lpstr>Примеры визуальных расписаний</vt:lpstr>
      <vt:lpstr>Программа: «Переодеваться на прогулку»</vt:lpstr>
      <vt:lpstr>Организация  занятий</vt:lpstr>
      <vt:lpstr>Режим нагрузок</vt:lpstr>
      <vt:lpstr>Время проведения индивидуальных занятий со специалистами </vt:lpstr>
      <vt:lpstr>       Особенности посещения    групповых занятий в период адаптации</vt:lpstr>
      <vt:lpstr>Цели и задачи индивидуальных занятий педагога-психолога с ребенком РАС.</vt:lpstr>
      <vt:lpstr>Работа педагога-психолога в период адаптации с детьми РАС</vt:lpstr>
      <vt:lpstr>     Подготовительный этап работы педагога-психолога- знакомство с семьей.</vt:lpstr>
      <vt:lpstr>Подготовительный этап- знакомство с ребенком педагога-психолога.</vt:lpstr>
      <vt:lpstr> Этап адаптации-мини-групповые занятия</vt:lpstr>
      <vt:lpstr>Анализ результатов периода адаптации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МДОУ 25</cp:lastModifiedBy>
  <cp:revision>42</cp:revision>
  <dcterms:created xsi:type="dcterms:W3CDTF">2023-05-28T15:56:10Z</dcterms:created>
  <dcterms:modified xsi:type="dcterms:W3CDTF">2023-05-31T10:24:09Z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1033-5.1.0.7912</vt:lpwstr>
  </property>
  <property fmtid="{D5CDD505-2E9C-101B-9397-08002B2CF9AE}" pid="3" name="ICV">
    <vt:lpwstr>3994818227524403BEDC14F4827C9A51</vt:lpwstr>
  </property>
</Properties>
</file>