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49" r:id="rId2"/>
    <p:sldMasterId id="2147483650" r:id="rId3"/>
  </p:sldMasterIdLst>
  <p:sldIdLst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/>
        <a:schemeClr val="tx1"/>
      </a:tcTxStyle>
      <a:tcStyle>
        <a:tcBdr>
          <a:left>
            <a:ln w="12700">
              <a:solidFill>
                <a:schemeClr val="tx1"/>
              </a:solidFill>
              <a:prstDash val="solid"/>
            </a:ln>
          </a:left>
          <a:right>
            <a:ln w="12700">
              <a:solidFill>
                <a:schemeClr val="tx1"/>
              </a:solidFill>
              <a:prstDash val="solid"/>
            </a:ln>
          </a:right>
          <a:top>
            <a:ln w="12700">
              <a:solidFill>
                <a:schemeClr val="tx1"/>
              </a:solidFill>
              <a:prstDash val="solid"/>
            </a:ln>
          </a:top>
          <a:bottom>
            <a:ln w="12700">
              <a:solidFill>
                <a:schemeClr val="tx1"/>
              </a:solidFill>
              <a:prstDash val="solid"/>
            </a:ln>
          </a:bottom>
          <a:insideH>
            <a:ln w="12700">
              <a:solidFill>
                <a:schemeClr val="tx1"/>
              </a:solidFill>
              <a:prstDash val="solid"/>
            </a:ln>
          </a:insideH>
          <a:insideV>
            <a:ln w="12700">
              <a:solidFill>
                <a:schemeClr val="tx1"/>
              </a:solidFill>
              <a:prstDash val="solid"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  <a:prstDash val="solid"/>
            </a:ln>
          </a:left>
          <a:right>
            <a:ln w="12700">
              <a:solidFill>
                <a:schemeClr val="lt1"/>
              </a:solidFill>
              <a:prstDash val="solid"/>
            </a:ln>
          </a:right>
          <a:top>
            <a:ln w="12700">
              <a:solidFill>
                <a:schemeClr val="lt1"/>
              </a:solidFill>
              <a:prstDash val="solid"/>
            </a:ln>
          </a:top>
          <a:bottom>
            <a:ln w="12700">
              <a:solidFill>
                <a:schemeClr val="lt1"/>
              </a:solidFill>
              <a:prstDash val="solid"/>
            </a:ln>
          </a:bottom>
          <a:insideH>
            <a:ln w="12700">
              <a:solidFill>
                <a:schemeClr val="lt1"/>
              </a:solidFill>
              <a:prstDash val="solid"/>
            </a:ln>
          </a:insideH>
          <a:insideV>
            <a:ln w="12700">
              <a:solidFill>
                <a:schemeClr val="lt1"/>
              </a:solidFill>
              <a:prstDash val="solid"/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  <a:prstDash val="solid"/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  <a:prstDash val="solid"/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4" autoAdjust="0"/>
  </p:normalViewPr>
  <p:slideViewPr>
    <p:cSldViewPr snapToGrid="0">
      <p:cViewPr varScale="1">
        <p:scale>
          <a:sx n="115" d="100"/>
          <a:sy n="115" d="100"/>
        </p:scale>
        <p:origin x="3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Заголовок и объект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9"/>
          <p:cNvPicPr/>
          <p:nvPr/>
        </p:nvPicPr>
        <p:blipFill>
          <a:blip r:embed="rId2"/>
          <a:srcRect l="3772"/>
          <a:stretch/>
        </p:blipFill>
        <p:spPr>
          <a:xfrm flipH="1">
            <a:off x="2" y="0"/>
            <a:ext cx="12172493" cy="909303"/>
          </a:xfrm>
          <a:prstGeom prst="rect">
            <a:avLst/>
          </a:prstGeom>
        </p:spPr>
      </p:pic>
      <p:sp>
        <p:nvSpPr>
          <p:cNvPr id="100" name="Shape 100"/>
          <p:cNvSpPr/>
          <p:nvPr/>
        </p:nvSpPr>
        <p:spPr>
          <a:xfrm>
            <a:off x="2" y="19855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354" tIns="45677" rIns="91354" bIns="45677" anchor="ctr"/>
          <a:lstStyle/>
          <a:p>
            <a:pPr marL="0" indent="0" algn="ctr"/>
            <a:endParaRPr sz="1799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xfrm>
            <a:off x="1199459" y="2870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7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 dirty="0"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1F497D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07" name="Picture 107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09" name="Picture 109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11" name="Picture 111"/>
          <p:cNvPicPr/>
          <p:nvPr/>
        </p:nvPicPr>
        <p:blipFill>
          <a:blip r:embed="rId5"/>
          <a:stretch/>
        </p:blipFill>
        <p:spPr>
          <a:xfrm flipV="1">
            <a:off x="2" y="6674692"/>
            <a:ext cx="12172493" cy="16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Group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/>
          <p:nvPr/>
        </p:nvPicPr>
        <p:blipFill>
          <a:blip r:embed="rId2"/>
          <a:srcRect l="3772"/>
          <a:stretch/>
        </p:blipFill>
        <p:spPr>
          <a:xfrm flipH="1">
            <a:off x="1" y="0"/>
            <a:ext cx="12172493" cy="909303"/>
          </a:xfrm>
          <a:prstGeom prst="rect">
            <a:avLst/>
          </a:prstGeom>
        </p:spPr>
      </p:pic>
      <p:sp>
        <p:nvSpPr>
          <p:cNvPr id="137" name="Shape 137"/>
          <p:cNvSpPr/>
          <p:nvPr/>
        </p:nvSpPr>
        <p:spPr>
          <a:xfrm>
            <a:off x="1" y="19854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411" tIns="45706" rIns="91411" bIns="45706" anchor="ctr"/>
          <a:lstStyle/>
          <a:p>
            <a:pPr marL="0" indent="0" algn="ctr"/>
            <a:endParaRPr sz="18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title" idx="2"/>
          </p:nvPr>
        </p:nvSpPr>
        <p:spPr>
          <a:xfrm>
            <a:off x="1199458" y="2869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9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 dirty="0"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1F497D"/>
              </a:solidFill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44" name="Picture 144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46" name="Picture 146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8" name="Picture 148"/>
          <p:cNvPicPr/>
          <p:nvPr/>
        </p:nvPicPr>
        <p:blipFill>
          <a:blip r:embed="rId5"/>
          <a:stretch/>
        </p:blipFill>
        <p:spPr>
          <a:xfrm flipV="1">
            <a:off x="1" y="6674691"/>
            <a:ext cx="12172493" cy="16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 idx="4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subTitle" idx="5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5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6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 idx="4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5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6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7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8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 idx="4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5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9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0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1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09.08.2024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dirty="0"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dirty="0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/>
              <a:t>09.08.2024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dirty="0"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2"/>
          </p:nvPr>
        </p:nvSpPr>
        <p:spPr>
          <a:xfrm>
            <a:off x="845127" y="365760"/>
            <a:ext cx="10515600" cy="1325561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3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000000">
                    <a:lumMod val="65000"/>
                    <a:lumOff val="35000"/>
                  </a:srgbClr>
                </a:solidFill>
              </a:rPr>
              <a:t>09.08.2024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Wingdings 2"/>
        <a:buChar char="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 idx="4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09.08.2024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dirty="0"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cprc.ru/spec-kdn/metodicheskie-materialy/" TargetMode="External"/><Relationship Id="rId7" Type="http://schemas.openxmlformats.org/officeDocument/2006/relationships/image" Target="../media/image13.jpg"/><Relationship Id="rId2" Type="http://schemas.openxmlformats.org/officeDocument/2006/relationships/hyperlink" Target="https://fcprc.ru/spec-value-of-life/informatsionnye-materialy-dlya-roditelej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fcprc.ru/media/media/behavior/Roditelskoe_sobranie_Profilaktika_autodestruktivnogo_povedeniya.pdf" TargetMode="External"/><Relationship Id="rId5" Type="http://schemas.openxmlformats.org/officeDocument/2006/relationships/hyperlink" Target="https://fcprc.ru/media/media/behavior/Roditelskoe_sobranie_Profilaktika_samopovrejdeniya.pdf" TargetMode="External"/><Relationship Id="rId4" Type="http://schemas.openxmlformats.org/officeDocument/2006/relationships/hyperlink" Target="https://fcprc.ru/media/media/behavior/Roditelskoe_sobranie_Profilaktika_internet-riskov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Group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>
            <a:off x="450034" y="4574948"/>
            <a:ext cx="6571863" cy="2165485"/>
          </a:xfrm>
          <a:prstGeom prst="rect">
            <a:avLst/>
          </a:prstGeom>
        </p:spPr>
        <p:txBody>
          <a:bodyPr vert="horz" lIns="91362" tIns="45680" rIns="91362" bIns="45680" anchor="ctr">
            <a:noAutofit/>
          </a:bodyPr>
          <a:lstStyle>
            <a:defPPr/>
            <a:lvl1pPr marL="0" lvl="0" indent="0" algn="ctr"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Arial"/>
                <a:ea typeface="Arial"/>
                <a:cs typeface="Arial"/>
              </a:rPr>
              <a:t>Сташкевич Е.Р.</a:t>
            </a:r>
          </a:p>
          <a:p>
            <a:pPr algn="l"/>
            <a:r>
              <a:rPr lang="ru-RU" sz="2000" b="1" i="1" dirty="0" smtClean="0">
                <a:solidFill>
                  <a:srgbClr val="4F81BD">
                    <a:lumMod val="50000"/>
                  </a:srgbClr>
                </a:solidFill>
                <a:latin typeface="Arial"/>
                <a:ea typeface="Arial"/>
                <a:cs typeface="Arial"/>
              </a:rPr>
              <a:t>Заместитель директора по методической работе ГБУ «Центр диагностики и консультирования» КК</a:t>
            </a:r>
          </a:p>
          <a:p>
            <a:pPr algn="l"/>
            <a:r>
              <a:rPr lang="ru-RU" sz="2000" b="1" i="1" dirty="0" smtClean="0">
                <a:solidFill>
                  <a:srgbClr val="4F81BD">
                    <a:lumMod val="50000"/>
                  </a:srgbClr>
                </a:solidFill>
                <a:latin typeface="Arial"/>
                <a:ea typeface="Arial"/>
                <a:cs typeface="Arial"/>
              </a:rPr>
              <a:t>Главный внештатный педагог-психолог системы образования КК</a:t>
            </a:r>
            <a:r>
              <a:rPr sz="2000" b="1" i="1" dirty="0" smtClean="0">
                <a:solidFill>
                  <a:srgbClr val="4F81BD">
                    <a:lumMod val="50000"/>
                  </a:srgbClr>
                </a:solidFill>
                <a:latin typeface="Arial"/>
                <a:ea typeface="Arial"/>
                <a:cs typeface="Arial"/>
              </a:rPr>
              <a:t> </a:t>
            </a:r>
            <a:endParaRPr sz="1800" b="1" i="1" dirty="0">
              <a:solidFill>
                <a:srgbClr val="4F81BD">
                  <a:lumMod val="50000"/>
                </a:srgbClr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90" name="Picture 190"/>
          <p:cNvPicPr/>
          <p:nvPr/>
        </p:nvPicPr>
        <p:blipFill>
          <a:blip r:embed="rId3"/>
          <a:srcRect l="7508" t="16711"/>
          <a:stretch/>
        </p:blipFill>
        <p:spPr>
          <a:xfrm>
            <a:off x="9053" y="0"/>
            <a:ext cx="4877551" cy="4412512"/>
          </a:xfrm>
          <a:prstGeom prst="rect">
            <a:avLst/>
          </a:prstGeom>
        </p:spPr>
      </p:pic>
      <p:sp>
        <p:nvSpPr>
          <p:cNvPr id="191" name="Shape 191"/>
          <p:cNvSpPr txBox="1"/>
          <p:nvPr/>
        </p:nvSpPr>
        <p:spPr>
          <a:xfrm>
            <a:off x="450034" y="1800686"/>
            <a:ext cx="7218250" cy="2611826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ctr">
              <a:lnSpc>
                <a:spcPct val="90000"/>
              </a:lnSpc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Организация </a:t>
            </a:r>
          </a:p>
          <a:p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профилактической работы специалистами психолого-педагогического сопровождения участников образовательного процесса</a:t>
            </a:r>
            <a:endParaRPr sz="2800" b="1" dirty="0">
              <a:solidFill>
                <a:srgbClr val="1D3B7A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93" name="Picture 193"/>
          <p:cNvPicPr/>
          <p:nvPr/>
        </p:nvPicPr>
        <p:blipFill>
          <a:blip r:embed="rId4"/>
          <a:srcRect l="56337"/>
          <a:stretch/>
        </p:blipFill>
        <p:spPr>
          <a:xfrm>
            <a:off x="820054" y="38543"/>
            <a:ext cx="2784081" cy="1723600"/>
          </a:xfrm>
          <a:prstGeom prst="rect">
            <a:avLst/>
          </a:prstGeom>
        </p:spPr>
      </p:pic>
      <p:sp>
        <p:nvSpPr>
          <p:cNvPr id="194" name="Shape 194"/>
          <p:cNvSpPr txBox="1"/>
          <p:nvPr/>
        </p:nvSpPr>
        <p:spPr>
          <a:xfrm>
            <a:off x="10259862" y="6088184"/>
            <a:ext cx="19439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ru-RU" sz="1400" i="1" dirty="0" smtClean="0">
                <a:solidFill>
                  <a:schemeClr val="bg1"/>
                </a:solidFill>
                <a:latin typeface="Arial"/>
                <a:ea typeface="Arial"/>
                <a:cs typeface="Arial"/>
              </a:rPr>
              <a:t>19 сентября </a:t>
            </a:r>
            <a:r>
              <a:rPr sz="1400" i="1" dirty="0" smtClean="0">
                <a:solidFill>
                  <a:schemeClr val="bg1"/>
                </a:solidFill>
                <a:latin typeface="Arial"/>
                <a:ea typeface="Arial"/>
                <a:cs typeface="Arial"/>
              </a:rPr>
              <a:t>2024 </a:t>
            </a:r>
            <a:r>
              <a:rPr sz="1400" i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г.,</a:t>
            </a:r>
            <a:endParaRPr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l"/>
            <a:r>
              <a:rPr sz="1400" i="1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г. Краснодар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2310937" y="939338"/>
            <a:ext cx="9950335" cy="11388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Сопровождение и реабилитация детей,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находящихся на территориях,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вовлеченных в последствия боевых действий</a:t>
            </a:r>
            <a:endParaRPr lang="ru-RU" sz="31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3458095" y="3133897"/>
            <a:ext cx="8553795" cy="3043065"/>
          </a:xfrm>
        </p:spPr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теоретико-методологических подходов оказания психологической помощи детям, которые находятся на территориях, вовлеченных в последствия боевых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</a:p>
          <a:p>
            <a:pPr algn="just"/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сопровождения и реабилитации детей, находящихся на территориях, вовлеченных в последствия боевых действий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Маршрутизация выделенных категорий детей, ставших свидетелями боевых действий и/или пострадавших в ходе боевых действий, и ее нормативные правовые, организационные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комплексного психолого-педагогического сопровождения различных категорий детей, ставших свидетелями боевых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дополнительного профессионального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4" y="2623647"/>
            <a:ext cx="2815439" cy="394544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63777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838199" y="365125"/>
            <a:ext cx="11032375" cy="1325562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МЕТОДИЧЕСКИЕ МАТЕРИАЛЫ</a:t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проведению профилактических мероприятий с обучающимися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организаций, направленные на формирование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мышления, принципов здорового образа жизни,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предупреждение суицидального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поведения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3599411" y="2136371"/>
            <a:ext cx="8046719" cy="4040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эмоциональных навыков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эмоций в нашей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1. Примеры упражнений на расширение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словаря»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Примеры упражнений на развитие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способности осознавать свои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эмоции, управлять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эмоциями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Примеры упражнений для выстраивания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межличностных коммуникаций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способности осознавать и понимать эмоции других людей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литература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советов, родительских собраний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6" y="1936595"/>
            <a:ext cx="3111964" cy="424036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4573" y="1553845"/>
            <a:ext cx="2136371" cy="291102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34066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24087" y="333538"/>
            <a:ext cx="86428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учреждение, осуществляющее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психолого-педагогическую 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медико-социальную помощь 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диагностики и консультирования» Краснодарского края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317154" y="1349201"/>
            <a:ext cx="2095036" cy="1152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013" y="1742341"/>
            <a:ext cx="5768572" cy="4326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386383" y="2934572"/>
            <a:ext cx="5141581" cy="1715602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marL="228600" lvl="0" indent="-228600" algn="l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8 (861) 992-66-73</a:t>
            </a:r>
          </a:p>
          <a:p>
            <a:pPr marL="0" indent="0" algn="ctr">
              <a:spcAft>
                <a:spcPts val="1000"/>
              </a:spcAft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http://cdik-center.ru/ </a:t>
            </a:r>
          </a:p>
          <a:p>
            <a:pPr marL="0" indent="0" algn="ctr">
              <a:spcAft>
                <a:spcPts val="1000"/>
              </a:spcAft>
              <a:buFont typeface="Arial"/>
              <a:buNone/>
            </a:pPr>
            <a:r>
              <a:rPr lang="ru-RU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эл. почта: diagn.</a:t>
            </a:r>
            <a:r>
              <a:rPr lang="en-US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</a:t>
            </a:r>
            <a:r>
              <a:rPr lang="ru-RU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@bk.ru</a:t>
            </a:r>
            <a:endParaRPr lang="ru-RU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2963008" y="365125"/>
            <a:ext cx="8390792" cy="1325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Концепция развития системы психолого-педагогической помощи в сфере общего образования и среднего профессионального образования в Российской Федерации на период до 2030 года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193431" y="1336431"/>
            <a:ext cx="11160369" cy="4840532"/>
          </a:xfrm>
        </p:spPr>
        <p:txBody>
          <a:bodyPr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утверждена  Минпросвещением </a:t>
            </a:r>
            <a:r>
              <a:rPr lang="ru-RU" sz="16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России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СК-13/07вн 18.06.2024г.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86912" y="1924935"/>
            <a:ext cx="7728438" cy="4864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Приоритетные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в оказании психолого-педагогической помощи участникам образовательных отношений в сфере общего образования и среднего профессионального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 следующим целевым группам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раннего возраста, имеющие отклонения в развитий и риск их возникновения;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 с ограниченными возможностями здоровья, в том числе по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нозологиям;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 с инвалидностью;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обучающиеся, нуждающиеся в длительном лечении;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дети-сироты и дети, оставшиеся без попечения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обучающиеся, являющиеся иностранными гражданами;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обучающиеся, проявляющие выдающиеся способности, и одаренные;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обучающиеся, испытывающие трудности в освоении основных общеобразовательных программ, развитии и социальной адаптации, в том числе с нормативными кризисами взросления;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дети, находящиеся в трудной жизненной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ветеранов боевых действий;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участников (ветеранов) специальной военной операции.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82" y="2024250"/>
            <a:ext cx="3383280" cy="466590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594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2998177" y="365124"/>
            <a:ext cx="8346830" cy="19120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Сборник типовых </a:t>
            </a:r>
            <a:r>
              <a:rPr lang="ru-RU" sz="2200" b="1" kern="12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сценариев</a:t>
            </a:r>
            <a:br>
              <a:rPr lang="ru-RU" sz="2200" b="1" kern="12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200" b="1" kern="12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родительских </a:t>
            </a:r>
            <a:r>
              <a:rPr lang="ru-RU" sz="22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собраний в образовательных организациях, направленных на разъяснение родителям несовершеннолетних необходимости продумывания безопасного маршрута детей в образовательную организацию и домой, разговоров с детьми о правилах безопасного поведения несовершеннолетних на улице, в подъезде, в лифте,в общении с незнакомыми и малознакомыми людьми,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193432" y="2512279"/>
            <a:ext cx="11570676" cy="4351338"/>
          </a:xfr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Минпросвещения России № 07-859 от 28.02.2024г.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55971" y="2954217"/>
            <a:ext cx="778119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Типовые сценарии родительских собраний 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должны знать дети, чтобы защитить себя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(законных представителей) обучающихся 1–4 классов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«Личные границы – это важно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!»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(законных представителей) обучающихся 1–4 классов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и риски современных детей и подростков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(законных представителей) обучающихся 5–9 классов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«Почему дети не рассказывают о насилии или как понять, что с ребенком это происходит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(законных представителей) обучающихся 5–9 классов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личного – в публичное: «секстинг» и «груминг» </a:t>
            </a:r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 (законных представителей) обучающихся 10–11 классов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6" y="2954217"/>
            <a:ext cx="2910413" cy="378740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26078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2417885" y="1186961"/>
            <a:ext cx="9706707" cy="5037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Профилактика девиантного поведения обучающихся в образовательных организациях: психолого-педагогический скрининг и формирование </a:t>
            </a:r>
            <a:r>
              <a:rPr lang="ru-RU" sz="36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благоприятного </a:t>
            </a:r>
            <a:r>
              <a:rPr lang="ru-RU" sz="36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социальнопсихологического </a:t>
            </a:r>
            <a:r>
              <a:rPr lang="ru-RU" sz="36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климата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7923" y="2523391"/>
            <a:ext cx="11265877" cy="3653571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Минпросвещения России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07-4251 от 28.07.2023г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1779" y="2875084"/>
            <a:ext cx="773136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скрининга проявлений девиантного поведения обучающихся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девиантным (общественно опасным) поведением: психолого-педагогическое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девиантным (общественно опасным) поведением: социометрическое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массового скрининга проявлений девиантного поведения обучающихся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девиантным (общественно опасным) поведением: социально-психологическое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психолого-педагогического сопровождения обучающихся по результатам скрининговых исследований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направленный на профилактику девиантного поведения обучающихся: групповая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направленный на предупреждение и коррекцию девиантного поведения обучающихся: индивидуальная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девиантного поведения обучающихся в циклограмме деятельности педагогических работников образовательной организации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71" y="2875084"/>
            <a:ext cx="3245160" cy="386730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676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521676" y="1229275"/>
            <a:ext cx="11796346" cy="257541"/>
          </a:xfrm>
        </p:spPr>
        <p:txBody>
          <a:bodyPr>
            <a:noAutofit/>
          </a:bodyPr>
          <a:lstStyle/>
          <a:p>
            <a:pPr algn="ctr"/>
            <a:r>
              <a:rPr lang="ru-RU" sz="2800" b="1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Методические рекомендации </a:t>
            </a: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800" b="1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социальных педагогов </a:t>
            </a: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 </a:t>
            </a:r>
            <a:r>
              <a:rPr lang="ru-RU" sz="32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800" b="1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индивидуальной профилактической работы с отдельными категориями несовершеннолетних обучающихся в общеобразовательных организациях: </a:t>
            </a: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</a:t>
            </a:r>
            <a:r>
              <a:rPr lang="ru-RU" sz="2800" b="1" kern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социального </a:t>
            </a:r>
            <a:r>
              <a:rPr lang="ru-RU" sz="28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педагога</a:t>
            </a:r>
            <a:r>
              <a:rPr lang="ru-RU" sz="3000" b="1" kern="12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0" y="2558562"/>
            <a:ext cx="11503269" cy="5069131"/>
          </a:xfrm>
        </p:spPr>
        <p:txBody>
          <a:bodyPr/>
          <a:lstStyle/>
          <a:p>
            <a:pPr marL="0" lvl="0" indent="0" rtl="0">
              <a:spcBef>
                <a:spcPts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ФГБУ «Центр защиты прав и интересов детей» в 2023г</a:t>
            </a:r>
            <a:r>
              <a:rPr lang="ru-RU" sz="1600" kern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ru-RU" sz="1600" kern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 </a:t>
            </a: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Минпросвещением России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85" y="3235569"/>
            <a:ext cx="2681653" cy="343203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217985" y="3235569"/>
            <a:ext cx="9100037" cy="365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социального педагога общеобразовательной организации при проведении индивидуальной профилактической работы с отдельными категориями несовершеннолетних обучающихся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Профилактическая работа с несовершеннолетними в общеобразовательной организации: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социальный педагог – классный руководитель – семья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Ведение документации по организации и проведению индивидуальной профилактической работы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Использование 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ресурсов совета по профилактике безнадзорности и правонарушений обучающихся общеобразовательной организации при организации и проведении социальным педагогом индивидуальной профилактической работы с отдельными категориями несовершеннолетних обучающихся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5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Участие членов психолого-педагогического консилиума общеобразовательной организации в психолого-педагогическом сопровождении отдельных категорий несовершеннолетних обучающихся при проведении индивидуальной профилактической работы</a:t>
            </a:r>
            <a:endParaRPr lang="ru-RU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33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2242039" y="1272321"/>
            <a:ext cx="9111761" cy="8026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Рекомендации </a:t>
            </a: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по проведению в образовательных организациях с обучающимися профилактических мероприятий, направленных на формирование у них позитивного мышления, принципов здорового образа жизни, предупреждение суицидального поведения</a:t>
            </a:r>
            <a:b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246185" y="2321169"/>
            <a:ext cx="11107615" cy="3855794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письмом</a:t>
            </a:r>
          </a:p>
          <a:p>
            <a:pPr marL="0" lvl="0" indent="0" algn="just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 России от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30.06.2023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07-3646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</a:pP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97115" y="2919047"/>
            <a:ext cx="8616462" cy="35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подготовке мероприятий для родителей (законных представителей) обучающихся предлагается использовать материалы, подготовленные федеральным государственным бюджетным учреждением "Центр защиты прав и интересов детей" (далее - Центр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памятки "Родителям о психологической безопасности детей и подростков", "Формула безопасного детства. Рекомендации для родителей",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ссылка: </a:t>
            </a:r>
            <a:r>
              <a:rPr lang="ru-RU" sz="14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://fcprc.ru/spec-value-of-life/informatsionnye-materialy-dlya-roditelej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действий для родителей обучающихся по раннему выявлению и реагированию на деструктивное поведение несовершеннолетних, проявляющееся под воздействием информации негативного характера, распространяемой в сети Интернет: 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https://fcprc.ru/spec-kdn/metodicheskie-materialy/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сценарий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всероссийского родительского собрания "Профилактика интернет-рисков и угроз жизни детей и подростков": 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https://fcprc.ru/media/media/behavior/Roditelskoe_sobranie_Profilaktika_internet-riskov.pdf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сценарий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родительского онлайн-собрания "Профилактика самоповреждающего поведения среди подростков":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fcprc.ru/media/media/behavior/Roditelskoe_sobranie_Profilaktika_samopovrejdeniya.pdf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сценарий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родительского собрания "Профилактика рисков аутодеструктивного поведения подростков":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400" u="sng" dirty="0" smtClean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ru-RU" sz="1400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://fcprc.ru/media/media/behavior/Roditelskoe_sobranie_Profilaktika_autodestruktivnogo_povedeniya.pdf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3" y="3042457"/>
            <a:ext cx="2871384" cy="368365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82453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1676400" y="787155"/>
            <a:ext cx="10515600" cy="13255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Методические рекомендации </a:t>
            </a: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/>
            </a:r>
            <a:b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</a:b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по </a:t>
            </a:r>
            <a:r>
              <a:rPr lang="ru-RU" sz="28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внедрению в практику образовательных организаций современных методик в сфере профилактики деструктивного поведения подростков и молодежи </a:t>
            </a: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/>
            </a:r>
            <a:b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</a:b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(</a:t>
            </a:r>
            <a:r>
              <a:rPr lang="ru-RU" sz="2800" b="1" dirty="0">
                <a:solidFill>
                  <a:srgbClr val="1D3B7A"/>
                </a:solidFill>
                <a:latin typeface="Arial"/>
                <a:ea typeface="Arial"/>
                <a:cs typeface="Arial"/>
              </a:rPr>
              <a:t>на основе разработок российских </a:t>
            </a:r>
            <a:r>
              <a:rPr lang="ru-RU" sz="2800" b="1" dirty="0" smtClean="0">
                <a:solidFill>
                  <a:srgbClr val="1D3B7A"/>
                </a:solidFill>
                <a:latin typeface="Arial"/>
                <a:ea typeface="Arial"/>
                <a:cs typeface="Arial"/>
              </a:rPr>
              <a:t>ученых)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272562" y="2751992"/>
            <a:ext cx="11019691" cy="509550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институтом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качества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2021г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60" y="3632662"/>
            <a:ext cx="2510678" cy="322533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826326" y="2477193"/>
            <a:ext cx="9218815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Уровни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субъекты профилактики деструктивного поведения детей и молодежи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профилактической работы в образовательной организации, рекомендуемые российскими </a:t>
            </a: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учёными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Диагностика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деструктивного поведения: рекомендации российских </a:t>
            </a: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учёных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Индивидуальная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групповая профилактика деструктивного поведения детей и молодежи в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 образовательных организаций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Ключевые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повышения педагогической и психологической компетентности родителей (законных представителей) и педагогов в вопросах профилактики деструктивного поведения детей и молодежи в работах российских </a:t>
            </a: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учёных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Структурные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компоненты воспитательной работы с детьми и молодежью в аспекте профилактики деструктивного поведения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Рекомендуемые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блоки и модули системы профилактики деструктивного поведения детей и молодежи в условиях образовательной организации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Эффективные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технологии профилактики деструктивного поведения детей и молодежи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Затруднения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профилактике деструктивного поведения детей и молодежи в условиях образовательных организаций </a:t>
            </a:r>
            <a:endParaRPr lang="ru-RU" sz="1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организации и содержанию профилактики деструктивного поведения детей и молодежи </a:t>
            </a:r>
            <a:endParaRPr lang="ru-RU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370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838200" y="872835"/>
            <a:ext cx="11165378" cy="817851"/>
          </a:xfrm>
        </p:spPr>
        <p:txBody>
          <a:bodyPr>
            <a:noAutofit/>
          </a:bodyPr>
          <a:lstStyle/>
          <a:p>
            <a:pPr algn="ctr"/>
            <a: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МЕТОДИЧЕСКИЕ РЕКОМЕНДАЦИИ  </a:t>
            </a:r>
            <a:b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проведению программы  </a:t>
            </a:r>
            <a:b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психолого-педагогического сопровождения  </a:t>
            </a:r>
            <a:b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процессов обучения, социальной, языковой  и культурной адаптации детей иностранных граждан</a:t>
            </a:r>
            <a:br>
              <a:rPr lang="ru-RU" sz="2800" b="1" kern="12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157943" y="1970116"/>
            <a:ext cx="11195858" cy="4206846"/>
          </a:xfrm>
        </p:spPr>
        <p:txBody>
          <a:bodyPr/>
          <a:lstStyle/>
          <a:p>
            <a:pPr marL="0" lvl="0" indent="0" rtl="0">
              <a:spcBef>
                <a:spcPts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</a:t>
            </a:r>
            <a:r>
              <a:rPr lang="ru-RU" sz="1600" kern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МГППУ в 2022г</a:t>
            </a: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ru-RU" sz="16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 Минпросвещением России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4" y="2665390"/>
            <a:ext cx="2854088" cy="405960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49535" y="2601883"/>
            <a:ext cx="8337665" cy="547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и организация индивидуальной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детьми – иностранными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гражданами</a:t>
            </a: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Учет культурно-специфических факторов в консультативной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коррекционной работе с детьми-мигрантами </a:t>
            </a:r>
            <a:endParaRPr lang="ru-RU" sz="1600" dirty="0" smtClean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Психологическая работа с детьми – иностранными гражданами,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переживающими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последствия психологической травмы </a:t>
            </a:r>
            <a:endParaRPr lang="ru-RU" sz="1600" dirty="0" smtClean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Специфические техники для коррекционной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консультативной работы с детьми – иностранными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гражданами</a:t>
            </a: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методической поддержки деятельности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педагогического коллектива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по обучению социальной, языковой и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культурной адаптации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иностранных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</a:t>
            </a: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Методические принципы взаимодействия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 – иностранными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гражданами</a:t>
            </a: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педагога-психолога в области адаптации детей иностранных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во взаимодействии с ученическим сообществом </a:t>
            </a:r>
            <a:endParaRPr lang="ru-RU" sz="1600" dirty="0" smtClean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учебной работы для адаптации детей иностранных </a:t>
            </a:r>
            <a:r>
              <a:rPr lang="ru-RU" sz="1600" dirty="0" smtClean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 </a:t>
            </a:r>
            <a:r>
              <a:rPr lang="ru-RU" sz="1600" dirty="0"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</a:rPr>
              <a:t>во взаимодействии педагога с ученическим сообществом </a:t>
            </a: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24765" indent="-285750" algn="just">
              <a:lnSpc>
                <a:spcPct val="104000"/>
              </a:lnSpc>
              <a:spcAft>
                <a:spcPts val="45"/>
              </a:spcAft>
              <a:buFont typeface="Arial" panose="020B0604020202020204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77548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1637607" y="623455"/>
            <a:ext cx="10457412" cy="10058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сопровождения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дошкольных образовательных, общеобразовательных, профессиональных образовательных организациях и образовательных организациях высшего образования 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ветеранов (участников) специальной военной операции,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обучающихся в соответствующих организациях, в целях оказания таким детям необходимой помощи, в том числе психологической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63" y="2926081"/>
            <a:ext cx="2968308" cy="379891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690851" y="3225338"/>
            <a:ext cx="8501149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мониторинга психологического состояния детей ветеранов (участников) СВО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психолого-педагогического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обучающихся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детей ветеранов (участников) СВО, и 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мероприятий,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 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 образовательной организации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необходимого психологического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климата для сохранения и (или)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восстановления психологического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детей ветеранов (участников)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экстренной психологической помощи, психологической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детям ветеранов (участников)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членам их семей в очном и дистанционном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сетевого и межведомственного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необходимой помощи и поддержки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ветеранов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(участников)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информировании детей ветеранов (участников)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СВО, членов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семей, педагогических работников образовательной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 ресурсах получения психологической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помощи, психолого-педагогической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126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1159</TotalTime>
  <Words>1163</Words>
  <Application>Microsoft Office PowerPoint</Application>
  <DocSecurity>0</DocSecurity>
  <PresentationFormat>Широкоэкранный</PresentationFormat>
  <Paragraphs>124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Wingdings 2</vt:lpstr>
      <vt:lpstr>Тема Office</vt:lpstr>
      <vt:lpstr>HDOfficeLightV0</vt:lpstr>
      <vt:lpstr>1_Тема Office</vt:lpstr>
      <vt:lpstr>Презентация PowerPoint</vt:lpstr>
      <vt:lpstr>Концепция развития системы психолого-педагогической помощи в сфере общего образования и среднего профессионального образования в Российской Федерации на период до 2030 года</vt:lpstr>
      <vt:lpstr>Сборник типовых сценариев родительских собраний в образовательных организациях, направленных на разъяснение родителям несовершеннолетних необходимости продумывания безопасного маршрута детей в образовательную организацию и домой, разговоров с детьми о правилах безопасного поведения несовершеннолетних на улице, в подъезде, в лифте,в общении с незнакомыми и малознакомыми людьми, </vt:lpstr>
      <vt:lpstr>Профилактика девиантного поведения обучающихся в образовательных организациях: психолого-педагогический скрининг и формирование благоприятного социальнопсихологического климата</vt:lpstr>
      <vt:lpstr>Методические рекомендации  для социальных педагогов ОО  «Организация индивидуальной профилактической работы с отдельными категориями несовершеннолетних обучающихся в общеобразовательных организациях:  деятельность социального педагога»</vt:lpstr>
      <vt:lpstr>Рекомендации по проведению в образовательных организациях с обучающимися профилактических мероприятий, направленных на формирование у них позитивного мышления, принципов здорового образа жизни, предупреждение суицидального поведения </vt:lpstr>
      <vt:lpstr>Методические рекомендации  по внедрению в практику образовательных организаций современных методик в сфере профилактики деструктивного поведения подростков и молодежи  (на основе разработок российских ученых)</vt:lpstr>
      <vt:lpstr>МЕТОДИЧЕСКИЕ РЕКОМЕНДАЦИИ   по проведению программы   психолого-педагогического сопровождения   процессов обучения, социальной, языковой  и культурной адаптации детей иностранных граждан </vt:lpstr>
      <vt:lpstr>  АЛГОРИТМ сопровождения  в дошкольных образовательных, общеобразовательных, профессиональных образовательных организациях и образовательных организациях высшего образования  детей ветеранов (участников) специальной военной операции, обучающихся в соответствующих организациях, в целях оказания таким детям необходимой помощи, в том числе психологической</vt:lpstr>
      <vt:lpstr>Методические рекомендации  Сопровождение и реабилитация детей,  находящихся на территориях,  вовлеченных в последствия боевых действий</vt:lpstr>
      <vt:lpstr>МЕТОДИЧЕСКИЕ МАТЕРИАЛЫ по проведению профилактических мероприятий с обучающимися  образовательных организаций, направленные на формирование  у них позитивного мышления, принципов здорового образа жизни,  предупреждение суицидального поведения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51</cp:revision>
  <cp:lastPrinted>2024-09-19T07:48:41Z</cp:lastPrinted>
  <dcterms:modified xsi:type="dcterms:W3CDTF">2024-09-19T07:51:01Z</dcterms:modified>
</cp:coreProperties>
</file>