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0" r:id="rId3"/>
    <p:sldId id="261" r:id="rId4"/>
    <p:sldId id="271" r:id="rId5"/>
    <p:sldId id="288" r:id="rId6"/>
    <p:sldId id="272" r:id="rId7"/>
    <p:sldId id="265" r:id="rId8"/>
    <p:sldId id="266" r:id="rId9"/>
    <p:sldId id="267" r:id="rId10"/>
    <p:sldId id="286" r:id="rId11"/>
    <p:sldId id="287" r:id="rId12"/>
    <p:sldId id="268" r:id="rId13"/>
    <p:sldId id="273" r:id="rId14"/>
    <p:sldId id="269" r:id="rId15"/>
    <p:sldId id="270" r:id="rId16"/>
    <p:sldId id="262" r:id="rId17"/>
    <p:sldId id="290" r:id="rId18"/>
    <p:sldId id="278" r:id="rId19"/>
    <p:sldId id="280" r:id="rId20"/>
    <p:sldId id="263" r:id="rId21"/>
    <p:sldId id="257" r:id="rId22"/>
    <p:sldId id="258" r:id="rId23"/>
    <p:sldId id="281" r:id="rId24"/>
    <p:sldId id="282" r:id="rId25"/>
    <p:sldId id="285" r:id="rId26"/>
    <p:sldId id="259" r:id="rId27"/>
    <p:sldId id="274" r:id="rId28"/>
    <p:sldId id="275" r:id="rId29"/>
    <p:sldId id="276" r:id="rId30"/>
    <p:sldId id="277" r:id="rId31"/>
    <p:sldId id="264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69" d="100"/>
          <a:sy n="69" d="100"/>
        </p:scale>
        <p:origin x="-696" y="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6.png"/><Relationship Id="rId1" Type="http://schemas.openxmlformats.org/officeDocument/2006/relationships/image" Target="../media/image44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0A9FD66-D648-445E-8A9C-09B89BA6C0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956" y="510822"/>
            <a:ext cx="9211734" cy="2593621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chemeClr val="bg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образование Павловский район Краснодарского края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u="sng" dirty="0">
                <a:solidFill>
                  <a:schemeClr val="bg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br>
              <a:rPr lang="ru-RU" sz="1800" u="sng" dirty="0">
                <a:solidFill>
                  <a:schemeClr val="bg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u="sng" dirty="0">
                <a:solidFill>
                  <a:schemeClr val="bg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средняя общеобразовательная школа №6 имени Федора Ивановича Ярового станицы Новолеушковской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909B138-344E-472C-A9AB-361D2E7D61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40089" y="2483557"/>
            <a:ext cx="8827910" cy="790221"/>
          </a:xfrm>
        </p:spPr>
        <p:txBody>
          <a:bodyPr>
            <a:normAutofit/>
          </a:bodyPr>
          <a:lstStyle/>
          <a:p>
            <a:pPr algn="ctr"/>
            <a:r>
              <a:rPr lang="ru-RU" sz="1800" b="1" kern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Содержание работы педагога-психолога в деятельности школьного психолого-педагогического консилиума </a:t>
            </a:r>
            <a:endParaRPr lang="ru-RU" sz="1800" b="1" kern="18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1800" b="1" kern="1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1800" b="1" kern="1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18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Интернет сайт МОУ СОШ № 6">
            <a:extLst>
              <a:ext uri="{FF2B5EF4-FFF2-40B4-BE49-F238E27FC236}">
                <a16:creationId xmlns:a16="http://schemas.microsoft.com/office/drawing/2014/main" xmlns="" id="{025E8196-1627-4187-BD23-6FE8FA2A52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1642" y="3584223"/>
            <a:ext cx="3796860" cy="25824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МБОУ СОШ №6 им. Ф.И.Ярового ст.Новолеушковская Краснодарский край">
            <a:extLst>
              <a:ext uri="{FF2B5EF4-FFF2-40B4-BE49-F238E27FC236}">
                <a16:creationId xmlns:a16="http://schemas.microsoft.com/office/drawing/2014/main" xmlns="" id="{0E3DC495-2715-4A81-98EB-A0855D13C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82889" y="185846"/>
            <a:ext cx="1228303" cy="12283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article114">
            <a:extLst>
              <a:ext uri="{FF2B5EF4-FFF2-40B4-BE49-F238E27FC236}">
                <a16:creationId xmlns:a16="http://schemas.microsoft.com/office/drawing/2014/main" xmlns="" id="{779DD53B-859F-46AB-9DED-A5D6FC44A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56800" y="4580888"/>
            <a:ext cx="1780777" cy="192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EBF8FFA-96A2-4006-9A89-25CB7753033F}"/>
              </a:ext>
            </a:extLst>
          </p:cNvPr>
          <p:cNvSpPr/>
          <p:nvPr/>
        </p:nvSpPr>
        <p:spPr>
          <a:xfrm>
            <a:off x="5655733" y="3584225"/>
            <a:ext cx="466769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000" b="1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err="1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Сытник</a:t>
            </a:r>
            <a:r>
              <a:rPr lang="ru-RU" sz="2000" b="1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Е.И., педагог-психолог</a:t>
            </a:r>
            <a:endParaRPr lang="ru-RU" sz="2000" b="1" cap="none" spc="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9466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92725" y="290946"/>
          <a:ext cx="3473739" cy="4951892"/>
        </p:xfrm>
        <a:graphic>
          <a:graphicData uri="http://schemas.openxmlformats.org/presentationml/2006/ole">
            <p:oleObj spid="_x0000_s2050" name="PDF" r:id="rId3" imgW="0" imgH="0" progId="FoxitReader.Document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506539" y="886690"/>
          <a:ext cx="3489699" cy="4975080"/>
        </p:xfrm>
        <a:graphic>
          <a:graphicData uri="http://schemas.openxmlformats.org/presentationml/2006/ole">
            <p:oleObj spid="_x0000_s2051" name="PDF" r:id="rId4" imgW="0" imgH="0" progId="FoxitReader.Document">
              <p:embed/>
            </p:oleObj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8310565" y="1621271"/>
          <a:ext cx="3401123" cy="4848802"/>
        </p:xfrm>
        <a:graphic>
          <a:graphicData uri="http://schemas.openxmlformats.org/presentationml/2006/ole">
            <p:oleObj spid="_x0000_s2052" name="PDF" r:id="rId5" imgW="0" imgH="0" progId="FoxitReader.Document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37309" y="277090"/>
          <a:ext cx="3742369" cy="5335299"/>
        </p:xfrm>
        <a:graphic>
          <a:graphicData uri="http://schemas.openxmlformats.org/presentationml/2006/ole">
            <p:oleObj spid="_x0000_s3074" name="PDF" r:id="rId3" imgW="0" imgH="0" progId="FoxitReader.Document">
              <p:embed/>
            </p:oleObj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4978036" y="387928"/>
          <a:ext cx="4013564" cy="5721928"/>
        </p:xfrm>
        <a:graphic>
          <a:graphicData uri="http://schemas.openxmlformats.org/presentationml/2006/ole">
            <p:oleObj spid="_x0000_s3075" name="PDF" r:id="rId4" imgW="0" imgH="0" progId="FoxitReader.Document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8C6D31A-0A78-4F97-BA1A-F57B9AF194CB}"/>
              </a:ext>
            </a:extLst>
          </p:cNvPr>
          <p:cNvSpPr txBox="1"/>
          <p:nvPr/>
        </p:nvSpPr>
        <p:spPr>
          <a:xfrm>
            <a:off x="4105580" y="606270"/>
            <a:ext cx="86491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E7AD2D9-E78D-4712-B3F2-4413E2214F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56"/>
          <a:stretch/>
        </p:blipFill>
        <p:spPr>
          <a:xfrm rot="10800000">
            <a:off x="434097" y="1191045"/>
            <a:ext cx="3341132" cy="479563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C29E9CA-1F32-4A8D-9F41-8E419A79E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616" y="873423"/>
            <a:ext cx="3485996" cy="47956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3DEB22F-C714-4950-BCA2-FE99E5C948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1999" y="461820"/>
            <a:ext cx="3554312" cy="488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23158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F07B74D-4E01-4102-93B4-A3C41FE9A9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139" y="714806"/>
            <a:ext cx="3644041" cy="501305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7E225D3-8F52-4311-AE59-609F828E5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0780" y="714805"/>
            <a:ext cx="3644042" cy="501305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DA87822-59DD-4EBF-BC06-0D8AC4DCB9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8232" y="714806"/>
            <a:ext cx="3599303" cy="495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53107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5AFFD1F-1C0C-4834-89BD-A18813280E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633" y="936039"/>
            <a:ext cx="3835439" cy="52763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AD586EF-0F04-45A5-B975-341740B8C7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2383" y="1021032"/>
            <a:ext cx="3839363" cy="5281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0760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AADE492-C01A-4F5B-81EF-D340B91E0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357303" y="908755"/>
            <a:ext cx="3663981" cy="504048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DB1BA60-CA63-4E6C-B71E-0586DF19B6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683022" y="1613279"/>
            <a:ext cx="3700485" cy="5090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37605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072D59C-3BF1-4409-8409-279A669D23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048" y="277978"/>
            <a:ext cx="4581018" cy="630204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1972866-E8B1-4069-A9F1-1E6B43A4F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805" y="388213"/>
            <a:ext cx="4500887" cy="619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24169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3602181" y="1607127"/>
          <a:ext cx="3976056" cy="4627129"/>
        </p:xfrm>
        <a:graphic>
          <a:graphicData uri="http://schemas.openxmlformats.org/presentationml/2006/ole">
            <p:oleObj spid="_x0000_s7170" name="PDF" r:id="rId3" imgW="0" imgH="0" progId="FoxitReader.Document">
              <p:embed/>
            </p:oleObj>
          </a:graphicData>
        </a:graphic>
      </p:graphicFrame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26472" y="540328"/>
          <a:ext cx="2808321" cy="4003675"/>
        </p:xfrm>
        <a:graphic>
          <a:graphicData uri="http://schemas.openxmlformats.org/presentationml/2006/ole">
            <p:oleObj spid="_x0000_s7171" name="PDF" r:id="rId4" imgW="0" imgH="0" progId="FoxitReader.Document">
              <p:embed/>
            </p:oleObj>
          </a:graphicData>
        </a:graphic>
      </p:graphicFrame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7881073" y="1218366"/>
          <a:ext cx="3479655" cy="4960761"/>
        </p:xfrm>
        <a:graphic>
          <a:graphicData uri="http://schemas.openxmlformats.org/presentationml/2006/ole">
            <p:oleObj spid="_x0000_s7172" name="PDF" r:id="rId5" imgW="0" imgH="0" progId="FoxitReader.Document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F4613CD-10C0-41EF-9734-4A57980E52B5}"/>
              </a:ext>
            </a:extLst>
          </p:cNvPr>
          <p:cNvSpPr txBox="1"/>
          <p:nvPr/>
        </p:nvSpPr>
        <p:spPr>
          <a:xfrm>
            <a:off x="1569156" y="1377244"/>
            <a:ext cx="7572021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</a:t>
            </a:r>
            <a:r>
              <a:rPr lang="ru-RU" sz="28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заместитель руководителя ОУ;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педагог-психолог;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учитель-логопед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социальный педагог;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секретарь </a:t>
            </a:r>
            <a:r>
              <a:rPr lang="ru-RU" sz="28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(определенный из числа членов </a:t>
            </a:r>
            <a:r>
              <a:rPr lang="ru-RU" sz="28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276AC35-0819-4031-B08F-E200682D76B2}"/>
              </a:ext>
            </a:extLst>
          </p:cNvPr>
          <p:cNvSpPr txBox="1"/>
          <p:nvPr/>
        </p:nvSpPr>
        <p:spPr>
          <a:xfrm>
            <a:off x="2415823" y="530576"/>
            <a:ext cx="698782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консилиума</a:t>
            </a:r>
          </a:p>
        </p:txBody>
      </p:sp>
    </p:spTree>
    <p:extLst>
      <p:ext uri="{BB962C8B-B14F-4D97-AF65-F5344CB8AC3E}">
        <p14:creationId xmlns:p14="http://schemas.microsoft.com/office/powerpoint/2010/main" xmlns="" val="30942440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3F5EC81-32A9-4644-A118-E876ECFAB1D1}"/>
              </a:ext>
            </a:extLst>
          </p:cNvPr>
          <p:cNvSpPr txBox="1"/>
          <p:nvPr/>
        </p:nvSpPr>
        <p:spPr>
          <a:xfrm>
            <a:off x="2449689" y="169333"/>
            <a:ext cx="66914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 деятельности </a:t>
            </a:r>
            <a:r>
              <a:rPr lang="ru-RU" sz="28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endParaRPr lang="ru-RU" sz="28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F9B5ADC-9682-4E4F-8D96-302955CB458E}"/>
              </a:ext>
            </a:extLst>
          </p:cNvPr>
          <p:cNvSpPr txBox="1"/>
          <p:nvPr/>
        </p:nvSpPr>
        <p:spPr>
          <a:xfrm>
            <a:off x="2167467" y="778934"/>
            <a:ext cx="697371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Периодичность проведения заседаний </a:t>
            </a:r>
            <a:r>
              <a:rPr lang="ru-RU" sz="18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определяется запросом Организации на обследование и организацию комплексного сопровождения обучающихся и отражается в графике проведения заседаний.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9D3C9D2-D8B9-4359-8CC3-242749EC163C}"/>
              </a:ext>
            </a:extLst>
          </p:cNvPr>
          <p:cNvSpPr txBox="1"/>
          <p:nvPr/>
        </p:nvSpPr>
        <p:spPr>
          <a:xfrm>
            <a:off x="2449689" y="2065644"/>
            <a:ext cx="680437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</a:t>
            </a:r>
            <a:r>
              <a:rPr lang="ru-RU" sz="2400" b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подразделяются на: плановые и внеплановые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609EC6F-1BBE-4513-B45B-631F3EA045F6}"/>
              </a:ext>
            </a:extLst>
          </p:cNvPr>
          <p:cNvSpPr/>
          <p:nvPr/>
        </p:nvSpPr>
        <p:spPr>
          <a:xfrm>
            <a:off x="1140178" y="3000996"/>
            <a:ext cx="3736621" cy="3635023"/>
          </a:xfrm>
          <a:prstGeom prst="rect">
            <a:avLst/>
          </a:prstGeom>
          <a:solidFill>
            <a:schemeClr val="bg2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Плановые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проводятся в соответствии с графиком проведения, но не реже одного раза в полугодие, для оценки динамики обучения и коррекции, внесения (при необходимости) изменений и дополнений в рекомендации по организации психолого-педагогического сопровождения обучающихся.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AAC944B2-C7D8-4B91-B0DA-630BD833161E}"/>
              </a:ext>
            </a:extLst>
          </p:cNvPr>
          <p:cNvSpPr/>
          <p:nvPr/>
        </p:nvSpPr>
        <p:spPr>
          <a:xfrm>
            <a:off x="6841066" y="2896641"/>
            <a:ext cx="3643338" cy="3571900"/>
          </a:xfrm>
          <a:prstGeom prst="rect">
            <a:avLst/>
          </a:prstGeom>
          <a:solidFill>
            <a:schemeClr val="bg2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Внеплановые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проводятся при зачислении нового обучающегося, нуждающегося в психолого-педагогическом сопровождении; </a:t>
            </a:r>
          </a:p>
          <a:p>
            <a:pPr algn="ctr"/>
            <a:r>
              <a:rPr lang="ru-RU" sz="1400" dirty="0">
                <a:solidFill>
                  <a:schemeClr val="tx2"/>
                </a:solidFill>
              </a:rPr>
              <a:t>при отрицательной (положительной) динамике обучения и развития обучающегося;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при возникновении новых обстоятельств, влияющих на обучение и развитие обучающегося в соответствии с запросами родителей (законных представителей) обучающегося, педагогических и руководящих работников Организации; </a:t>
            </a:r>
          </a:p>
          <a:p>
            <a:pPr algn="ctr"/>
            <a:r>
              <a:rPr lang="ru-RU" sz="1400" dirty="0">
                <a:solidFill>
                  <a:schemeClr val="tx2"/>
                </a:solidFill>
              </a:rPr>
              <a:t>с целью решения конфликтных ситуаций и других случаях.</a:t>
            </a:r>
            <a:r>
              <a:rPr lang="ru-RU" sz="1400" dirty="0"/>
              <a:t> 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005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3" descr="6.png">
            <a:extLst>
              <a:ext uri="{FF2B5EF4-FFF2-40B4-BE49-F238E27FC236}">
                <a16:creationId xmlns:a16="http://schemas.microsoft.com/office/drawing/2014/main" xmlns="" id="{63C5187A-9D8C-408F-9F60-48F724DC63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11324" y="5429956"/>
            <a:ext cx="1154987" cy="1182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6" descr="11.png">
            <a:extLst>
              <a:ext uri="{FF2B5EF4-FFF2-40B4-BE49-F238E27FC236}">
                <a16:creationId xmlns:a16="http://schemas.microsoft.com/office/drawing/2014/main" xmlns="" id="{E3B16C56-21AB-4A4B-869E-69735632525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10348" y="4194352"/>
            <a:ext cx="975540" cy="1235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бъект 7"/>
          <p:cNvSpPr txBox="1">
            <a:spLocks/>
          </p:cNvSpPr>
          <p:nvPr/>
        </p:nvSpPr>
        <p:spPr>
          <a:xfrm>
            <a:off x="767408" y="692696"/>
            <a:ext cx="10498903" cy="2251322"/>
          </a:xfrm>
          <a:prstGeom prst="rect">
            <a:avLst/>
          </a:prstGeom>
        </p:spPr>
        <p:txBody>
          <a:bodyPr vert="horz" wrap="square" lIns="90000" tIns="45000" rIns="90000" bIns="45000" rtlCol="0" anchor="t">
            <a:normAutofit fontScale="25000" lnSpcReduction="20000"/>
          </a:bodyPr>
          <a:lstStyle>
            <a:defPPr marL="432000" lvl="0" indent="-324000" algn="l" rtl="0" hangingPunct="1">
              <a:lnSpc>
                <a:spcPct val="12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en-US" sz="24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defPPr>
            <a:lvl1pPr marL="432000" lvl="0" indent="-324000" algn="l" rtl="0" hangingPunct="1">
              <a:lnSpc>
                <a:spcPct val="12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en-US" sz="24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1pPr>
            <a:lvl2pPr marL="864000" lvl="1" indent="-324000" algn="l" rtl="0" hangingPunct="1">
              <a:lnSpc>
                <a:spcPct val="120000"/>
              </a:lnSpc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en-US" sz="18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2pPr>
            <a:lvl3pPr marL="1295999" lvl="2" indent="-288000" algn="l" rtl="0" hangingPunct="1">
              <a:lnSpc>
                <a:spcPct val="120000"/>
              </a:lnSpc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en-US" sz="16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3pPr>
            <a:lvl4pPr marL="1728000" lvl="3" indent="-216000" algn="l" rtl="0" hangingPunct="1">
              <a:lnSpc>
                <a:spcPct val="120000"/>
              </a:lnSpc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en-US" sz="16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4pPr>
            <a:lvl5pPr marL="2160000" lvl="4" indent="-216000" algn="l" rtl="0" hangingPunct="1">
              <a:lnSpc>
                <a:spcPct val="12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5pPr>
            <a:lvl6pPr marL="2592000" lvl="5" indent="-216000" algn="l" rtl="0" hangingPunct="1">
              <a:lnSpc>
                <a:spcPct val="12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6pPr>
            <a:lvl7pPr marL="3024000" lvl="6" indent="-216000" algn="l" rtl="0" hangingPunct="1">
              <a:lnSpc>
                <a:spcPct val="12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7pPr>
            <a:lvl8pPr marL="3456000" lvl="7" indent="-216000" algn="l" rtl="0" hangingPunct="1">
              <a:lnSpc>
                <a:spcPct val="12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8pPr>
            <a:lvl9pPr marL="3887999" lvl="8" indent="-216000" algn="l" rtl="0" hangingPunct="1">
              <a:lnSpc>
                <a:spcPct val="12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638"/>
              </a:spcBef>
              <a:spcAft>
                <a:spcPts val="1417"/>
              </a:spcAft>
              <a:buClrTx/>
              <a:buSzPct val="45000"/>
              <a:buFont typeface="StarSymbol"/>
              <a:buNone/>
              <a:tabLst/>
              <a:defRPr/>
            </a:pPr>
            <a:r>
              <a:rPr kumimoji="0" lang="ru-RU" sz="1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/>
                <a:ea typeface="Microsoft YaHei" pitchFamily="2"/>
                <a:cs typeface="Mangal" pitchFamily="2"/>
              </a:rPr>
              <a:t>Содержание работы педагога-психолога  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638"/>
              </a:spcBef>
              <a:spcAft>
                <a:spcPts val="1417"/>
              </a:spcAft>
              <a:buClrTx/>
              <a:buSzPct val="45000"/>
              <a:buFont typeface="StarSymbol"/>
              <a:buNone/>
              <a:tabLst/>
              <a:defRPr/>
            </a:pPr>
            <a:r>
              <a:rPr kumimoji="0" lang="ru-RU" sz="1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/>
                <a:ea typeface="Microsoft YaHei" pitchFamily="2"/>
                <a:cs typeface="Mangal" pitchFamily="2"/>
              </a:rPr>
              <a:t>в деятельности школьного психолого-педагогического консилиума (</a:t>
            </a:r>
            <a:r>
              <a:rPr kumimoji="0" lang="ru-RU" sz="1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/>
                <a:ea typeface="Microsoft YaHei" pitchFamily="2"/>
                <a:cs typeface="Mangal" pitchFamily="2"/>
              </a:rPr>
              <a:t>ППк</a:t>
            </a:r>
            <a:r>
              <a:rPr kumimoji="0" lang="ru-RU" sz="1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/>
                <a:ea typeface="Microsoft YaHei" pitchFamily="2"/>
                <a:cs typeface="Mangal" pitchFamily="2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38"/>
              </a:spcBef>
              <a:spcAft>
                <a:spcPts val="1417"/>
              </a:spcAft>
              <a:buClrTx/>
              <a:buSzPct val="45000"/>
              <a:buFont typeface="StarSymbol"/>
              <a:buNone/>
              <a:tabLst/>
              <a:defRPr/>
            </a:pPr>
            <a:r>
              <a:rPr kumimoji="0" lang="ru-RU" sz="1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/>
                <a:ea typeface="Microsoft YaHei" pitchFamily="2"/>
                <a:cs typeface="Mangal" pitchFamily="2"/>
              </a:rPr>
              <a:t>  - диагностическое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38"/>
              </a:spcBef>
              <a:spcAft>
                <a:spcPts val="1417"/>
              </a:spcAft>
              <a:buClrTx/>
              <a:buSzPct val="45000"/>
              <a:buFont typeface="StarSymbol"/>
              <a:buNone/>
              <a:tabLst/>
              <a:defRPr/>
            </a:pPr>
            <a:r>
              <a:rPr kumimoji="0" lang="ru-RU" sz="1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/>
                <a:ea typeface="Microsoft YaHei" pitchFamily="2"/>
                <a:cs typeface="Mangal" pitchFamily="2"/>
              </a:rPr>
              <a:t> - консультационно-просветительское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38"/>
              </a:spcBef>
              <a:spcAft>
                <a:spcPts val="1417"/>
              </a:spcAft>
              <a:buClrTx/>
              <a:buSzPct val="45000"/>
              <a:buFont typeface="StarSymbol"/>
              <a:buNone/>
              <a:tabLst/>
              <a:defRPr/>
            </a:pPr>
            <a:r>
              <a:rPr kumimoji="0" lang="ru-RU" sz="1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/>
                <a:ea typeface="Microsoft YaHei" pitchFamily="2"/>
                <a:cs typeface="Mangal" pitchFamily="2"/>
              </a:rPr>
              <a:t> - коррекционно-развивающее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38"/>
              </a:spcBef>
              <a:spcAft>
                <a:spcPts val="1417"/>
              </a:spcAft>
              <a:buClrTx/>
              <a:buSzPct val="45000"/>
              <a:buFont typeface="StarSymbol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18"/>
              <a:ea typeface="Microsoft YaHei" pitchFamily="2"/>
              <a:cs typeface="Mangal" pitchFamily="2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3CA4232-0A4B-425D-B2DF-9FBE999E3E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6622" y="4240769"/>
            <a:ext cx="3172245" cy="2379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8D3974D-E316-412F-A157-4FD3BDF031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15022" y="2046802"/>
            <a:ext cx="2828003" cy="2121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625E317-0AF3-40DA-9AF9-325740F7E6A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6568"/>
          <a:stretch/>
        </p:blipFill>
        <p:spPr>
          <a:xfrm rot="5400000">
            <a:off x="335784" y="4608910"/>
            <a:ext cx="1835719" cy="217051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0146F0AB-76BA-4BAF-9AD0-02CD2D0DD5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3001362" y="4812154"/>
            <a:ext cx="2472267" cy="185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81072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3339BDF-327B-40DB-BCA4-9C4163AD1106}"/>
              </a:ext>
            </a:extLst>
          </p:cNvPr>
          <p:cNvSpPr txBox="1"/>
          <p:nvPr/>
        </p:nvSpPr>
        <p:spPr>
          <a:xfrm>
            <a:off x="1174044" y="225778"/>
            <a:ext cx="10363200" cy="607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Должностные обязанности секретаря </a:t>
            </a:r>
            <a:r>
              <a:rPr lang="ru-RU" sz="20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1. Общие положения 1.1. На должность секретаря 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приказом директора образовательного учреждения (далее Учреждение), по согласованию с председателем 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назначается лицо, удовлетворяющее квалификационным и иным требованиям по должности. Секретарю 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устанавливается доплата за увеличение 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объѐма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работ, не входящих в его основные должностные обязанности, размер которой определяется образовательным учреждением самостоятельно. 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1.2. Секретарь 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подчиняется непосредственно председателю 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директору учреждения. 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1.3. В своей деятельности руководствуется: 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Конвенцией ООН о правах ребенка; 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Декларацией ООН о правах умственно отсталых лиц; 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Декларацией ООН о правах инвалидов; 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Конституцией РФ, ФЗ №273 «Об образовании в РФ», распоряжениями, приказами, инструктивно-методическими, информативными материалами по вопросам обучения и воспитания; 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Уставом Учреждения, Положением о 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Правилами и нормами охраны труда, техники безопасности, санитарии и противопожарной защиты. 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1.4. Секретарь может быть освобожден от должности приказом директора учреждения по согласованию с председателем 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232233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F76E09F-F79A-4964-BEFF-1CD39407F84A}"/>
              </a:ext>
            </a:extLst>
          </p:cNvPr>
          <p:cNvSpPr txBox="1"/>
          <p:nvPr/>
        </p:nvSpPr>
        <p:spPr>
          <a:xfrm>
            <a:off x="1467556" y="632178"/>
            <a:ext cx="10092266" cy="4513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Обязанности. Секретарь обязан: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2.1. Вести документацию в рамках 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именно: - Журнал учета детей, прошедших обследование на 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Журнал регистрации коллегиальных заключений;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Журнал учета заседаний 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обучающихся, прошедших 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Вести Индивидуальные Карты развития обучающихся, согласно требованиям;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Вести протоколы заседаний 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Делать выписки из заседаний 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2.2. Составлять ежемесячный и годовой статистические отчеты.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2.3. Анализировать и обобщать статистические данные за определенный период деятельности 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требованию председателя 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администрации учреждения.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26621680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88B89E7-D4F7-4C49-9E4C-E1D9609CF8B3}"/>
              </a:ext>
            </a:extLst>
          </p:cNvPr>
          <p:cNvSpPr txBox="1"/>
          <p:nvPr/>
        </p:nvSpPr>
        <p:spPr>
          <a:xfrm>
            <a:off x="575733" y="451557"/>
            <a:ext cx="10397067" cy="48256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2.4. Выполнять требования Устава учреждения, соблюдать внутренний трудовой распорядок, осуществлять ведение документации и отчетности.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3. Права Секретарь имеет право: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3.1. Вносить предложения председателю </a:t>
            </a:r>
            <a:r>
              <a:rPr lang="ru-RU" sz="18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совершенствованию деятельности в области оказания педагогической помощи, по улучшению организации работы ЦПМПК.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3.2. Знакомиться с проектами решений председателя ЦПМПК, касающихся деятельности секретаря </a:t>
            </a:r>
            <a:r>
              <a:rPr lang="ru-RU" sz="18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Получать от руководителя </a:t>
            </a:r>
            <a:r>
              <a:rPr lang="ru-RU" sz="18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образовательной организации, от специалистов информацию и документы по вопросам, входящим в его компетенцию. 3.3. Проходить в установленном порядке аттестацию, переподготовку и повышение квалификации. 3.4. Участвовать в заседаниях, совещаниях по вопросам, относящимся к компетенции </a:t>
            </a:r>
            <a:r>
              <a:rPr lang="ru-RU" sz="18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4. Ответственность Секретарь </a:t>
            </a:r>
            <a:r>
              <a:rPr lang="ru-RU" sz="18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несет предусмотренную ФЗ №273 «Об образовании в РФ», Уставом учреждения, Положением о </a:t>
            </a:r>
            <a:r>
              <a:rPr lang="ru-RU" sz="18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ППк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за: 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служебный подлог; 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неисполнение или ненадлежащее исполнение возложенных на него должностных прав и законных интересов граждан; 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разглашение сведений, ставших ему известными в связи с исполнением обязанностей по службе; 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жизнь и здоровье детей при проведении обследования; 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несоблюдение правил производственной санитарии и противопожарной</a:t>
            </a:r>
          </a:p>
        </p:txBody>
      </p:sp>
    </p:spTree>
    <p:extLst>
      <p:ext uri="{BB962C8B-B14F-4D97-AF65-F5344CB8AC3E}">
        <p14:creationId xmlns:p14="http://schemas.microsoft.com/office/powerpoint/2010/main" xmlns="" val="1205984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B6556FF-DBDA-4875-A18C-4C443564766A}"/>
              </a:ext>
            </a:extLst>
          </p:cNvPr>
          <p:cNvSpPr txBox="1"/>
          <p:nvPr/>
        </p:nvSpPr>
        <p:spPr>
          <a:xfrm>
            <a:off x="4030133" y="413073"/>
            <a:ext cx="68382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организации работы </a:t>
            </a:r>
            <a:r>
              <a:rPr lang="ru-RU" sz="2800" b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endParaRPr lang="ru-RU" sz="2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B61C5D8-42C3-4ACB-8D6E-D5155F4380D6}"/>
              </a:ext>
            </a:extLst>
          </p:cNvPr>
          <p:cNvSpPr/>
          <p:nvPr/>
        </p:nvSpPr>
        <p:spPr>
          <a:xfrm>
            <a:off x="2214546" y="1293483"/>
            <a:ext cx="7527764" cy="6353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000080"/>
                </a:highlight>
              </a:rPr>
              <a:t>Запись на обследование ребенка (заявка) родителем (законным представителем) или педагогом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059AF76-8975-4C87-A3D0-2F010934DC58}"/>
              </a:ext>
            </a:extLst>
          </p:cNvPr>
          <p:cNvSpPr/>
          <p:nvPr/>
        </p:nvSpPr>
        <p:spPr>
          <a:xfrm>
            <a:off x="1571604" y="2079301"/>
            <a:ext cx="8667418" cy="6353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highlight>
                  <a:srgbClr val="000080"/>
                </a:highlight>
              </a:rPr>
              <a:t>Предварительный сбор информации, Согласие родителей (законных представителей) на проведение психолого-педагогического обследования специалистами </a:t>
            </a:r>
            <a:r>
              <a:rPr lang="ru-RU" sz="1400" dirty="0" err="1">
                <a:highlight>
                  <a:srgbClr val="000080"/>
                </a:highlight>
              </a:rPr>
              <a:t>ППк</a:t>
            </a:r>
            <a:endParaRPr lang="ru-RU" sz="1400" dirty="0">
              <a:highlight>
                <a:srgbClr val="000080"/>
              </a:highligh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F2EC3E68-F9D9-4103-AA72-63C2C5AFA9A1}"/>
              </a:ext>
            </a:extLst>
          </p:cNvPr>
          <p:cNvSpPr/>
          <p:nvPr/>
        </p:nvSpPr>
        <p:spPr>
          <a:xfrm>
            <a:off x="2071669" y="2865119"/>
            <a:ext cx="7670641" cy="6353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000080"/>
                </a:highlight>
              </a:rPr>
              <a:t>Обследование обучающегося специалистами консилиума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42289B82-ED41-4382-8262-48F3BBCC51BC}"/>
              </a:ext>
            </a:extLst>
          </p:cNvPr>
          <p:cNvSpPr/>
          <p:nvPr/>
        </p:nvSpPr>
        <p:spPr>
          <a:xfrm>
            <a:off x="1571604" y="3763036"/>
            <a:ext cx="8972218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highlight>
                  <a:srgbClr val="000080"/>
                </a:highlight>
              </a:rPr>
              <a:t>Коллегиальное обсуждение: определение образовательного маршрута и коррекционной помощи (при необходимости направление </a:t>
            </a:r>
            <a:r>
              <a:rPr lang="ru-RU" sz="1400" dirty="0" smtClean="0">
                <a:highlight>
                  <a:srgbClr val="000080"/>
                </a:highlight>
              </a:rPr>
              <a:t>на ТПМПК)</a:t>
            </a:r>
            <a:endParaRPr lang="ru-RU" sz="1400" dirty="0">
              <a:highlight>
                <a:srgbClr val="000080"/>
              </a:highlight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E4139D39-E214-4035-B624-134400811275}"/>
              </a:ext>
            </a:extLst>
          </p:cNvPr>
          <p:cNvSpPr/>
          <p:nvPr/>
        </p:nvSpPr>
        <p:spPr>
          <a:xfrm>
            <a:off x="2285983" y="4425743"/>
            <a:ext cx="7151527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000080"/>
                </a:highlight>
              </a:rPr>
              <a:t>Реализация рекомендаций консилиума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6D86CB7-F76B-4BE9-BC0F-92ACE905E4A4}"/>
              </a:ext>
            </a:extLst>
          </p:cNvPr>
          <p:cNvSpPr txBox="1"/>
          <p:nvPr/>
        </p:nvSpPr>
        <p:spPr>
          <a:xfrm>
            <a:off x="2836333" y="5429264"/>
            <a:ext cx="61016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highlight>
                  <a:srgbClr val="000080"/>
                </a:highlight>
              </a:rPr>
              <a:t>Оценка эффективности коррекционно-развивающей работы</a:t>
            </a:r>
          </a:p>
        </p:txBody>
      </p:sp>
    </p:spTree>
    <p:extLst>
      <p:ext uri="{BB962C8B-B14F-4D97-AF65-F5344CB8AC3E}">
        <p14:creationId xmlns:p14="http://schemas.microsoft.com/office/powerpoint/2010/main" xmlns="" val="13822021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F210D0D-7A03-4187-BA02-950F80B88DC1}"/>
              </a:ext>
            </a:extLst>
          </p:cNvPr>
          <p:cNvSpPr txBox="1"/>
          <p:nvPr/>
        </p:nvSpPr>
        <p:spPr>
          <a:xfrm>
            <a:off x="1952979" y="225778"/>
            <a:ext cx="718819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Проведение обследования</a:t>
            </a:r>
          </a:p>
          <a:p>
            <a:pPr algn="ctr"/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AC2D389-BD03-4880-BD7E-920CEBD0A025}"/>
              </a:ext>
            </a:extLst>
          </p:cNvPr>
          <p:cNvSpPr txBox="1"/>
          <p:nvPr/>
        </p:nvSpPr>
        <p:spPr>
          <a:xfrm>
            <a:off x="643468" y="722489"/>
            <a:ext cx="10972800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endParaRPr lang="ru-RU" sz="20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и продолжительность обследования </a:t>
            </a:r>
            <a:r>
              <a:rPr lang="ru-RU" sz="2000" b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определяются с учетом возрастных, психофизических и индивидуальных особенностей обучающегося.</a:t>
            </a:r>
          </a:p>
          <a:p>
            <a:pPr lvl="0" algn="just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Обследование обучающегося специалистами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осуществляется по инициативе родителей (законных представителей) или сотрудников ОО с письменного согласия родителей (законных представителей).</a:t>
            </a:r>
          </a:p>
          <a:p>
            <a:pPr lvl="0" algn="just"/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Секретарь </a:t>
            </a:r>
            <a:r>
              <a:rPr lang="ru-RU" sz="20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согласованию с председателем </a:t>
            </a:r>
            <a:r>
              <a:rPr lang="ru-RU" sz="20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заблаговременно информирует членов </a:t>
            </a:r>
            <a:r>
              <a:rPr lang="ru-RU" sz="20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предстоящем заседании, организует подготовку и проведение заседания </a:t>
            </a:r>
            <a:r>
              <a:rPr lang="ru-RU" sz="20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период подготовки к </a:t>
            </a:r>
            <a:r>
              <a:rPr lang="ru-RU" sz="20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последующей реализации рекомендаций обучающемуся назначается ведущий специалист: учитель и/или классный руководитель, воспитатель или другой специалист. Ведущий специалист представляет обучающегося на </a:t>
            </a:r>
            <a:r>
              <a:rPr lang="ru-RU" sz="20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выходит с инициативой повторных обсуждений на </a:t>
            </a:r>
            <a:r>
              <a:rPr lang="ru-RU" sz="20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(при необходимости).</a:t>
            </a:r>
          </a:p>
          <a:p>
            <a:pPr lvl="0" algn="just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данным обследования каждым специалистом составляется заключение и разрабатываются рекомендации.</a:t>
            </a:r>
          </a:p>
          <a:p>
            <a:pPr lvl="0" algn="just"/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заседании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обсуждаются результаты обследования ребенка каждым специалистом, составляется коллегиальное заключение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(законные представители) имеют право принимать участие в обсуждении результатов освоения содержания образовательной программы, комплексного обследования специалистами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степени социализации и адаптации </a:t>
            </a:r>
            <a:r>
              <a:rPr lang="ru-RU" sz="1800" b="1" dirty="0"/>
              <a:t>обучающегося.</a:t>
            </a:r>
          </a:p>
        </p:txBody>
      </p:sp>
    </p:spTree>
    <p:extLst>
      <p:ext uri="{BB962C8B-B14F-4D97-AF65-F5344CB8AC3E}">
        <p14:creationId xmlns:p14="http://schemas.microsoft.com/office/powerpoint/2010/main" xmlns="" val="32329455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7A544B3-B296-428A-B904-0DEBE8C748EB}"/>
              </a:ext>
            </a:extLst>
          </p:cNvPr>
          <p:cNvSpPr txBox="1"/>
          <p:nvPr/>
        </p:nvSpPr>
        <p:spPr>
          <a:xfrm>
            <a:off x="824089" y="1535289"/>
            <a:ext cx="1070186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Перспективно-календарный план работы на год 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Тематический план (составляется в тех случаях, когда проводится цикл из 3 и более бесед или занятий) 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учета групповых форм работы.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учета индивидуальной консультативной работы.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учета диагностических исследований, протокол тестирования и заключение по результатам группового обследования.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учета проведенной работы (просветительской, экспертной, организационно-методической) включает запись всех дополнительных форм работы педагога-психолога с участниками образовательного процесса (обучающимися, их ро­дителями, педагогами) по реализации запросов администрации образовательного учреждения, участию в консилиумах и других мероприятиях, о которых нет возможности поставить отметку в графе «Выполнено» годового плана работы.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Годовой аналитический отчет о работе (статистическая и аналитическая части).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работы, утвержденный руководителем </a:t>
            </a:r>
            <a:r>
              <a:rPr lang="ru-RU" sz="180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 учреждения.</a:t>
            </a:r>
            <a:endParaRPr lang="ru-RU" sz="18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94BED54-DE44-47F0-85B2-D5C29A774EB6}"/>
              </a:ext>
            </a:extLst>
          </p:cNvPr>
          <p:cNvSpPr txBox="1"/>
          <p:nvPr/>
        </p:nvSpPr>
        <p:spPr>
          <a:xfrm>
            <a:off x="2540001" y="519290"/>
            <a:ext cx="88025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Документация психолога</a:t>
            </a:r>
          </a:p>
        </p:txBody>
      </p:sp>
    </p:spTree>
    <p:extLst>
      <p:ext uri="{BB962C8B-B14F-4D97-AF65-F5344CB8AC3E}">
        <p14:creationId xmlns:p14="http://schemas.microsoft.com/office/powerpoint/2010/main" xmlns="" val="19333439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12086B2-A20F-4DE2-9580-AC40C748D9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371" b="47807"/>
          <a:stretch/>
        </p:blipFill>
        <p:spPr>
          <a:xfrm>
            <a:off x="4357511" y="173513"/>
            <a:ext cx="3434965" cy="275171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73621A7-BEB7-42C1-8DED-831AC70DB7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8159" y="1549371"/>
            <a:ext cx="3179326" cy="437375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C4E71F1-E617-48AE-9FA0-BBDAF23418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0512" y="3025422"/>
            <a:ext cx="2785939" cy="383257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3C71D8EF-643C-436C-ACDD-CB161AB0D3D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798" t="7811" b="6719"/>
          <a:stretch/>
        </p:blipFill>
        <p:spPr>
          <a:xfrm>
            <a:off x="450398" y="668859"/>
            <a:ext cx="3215765" cy="414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49296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D67E1DB-DA5F-4073-820A-114BB49B32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8" y="252725"/>
            <a:ext cx="2720291" cy="374226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ACE5247-30CF-417F-9057-2547D8CF95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5369" y="1140948"/>
            <a:ext cx="2789669" cy="383770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FB69E800-63EB-4E95-9D81-0EE3EB6C0C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0508" y="2123858"/>
            <a:ext cx="2884410" cy="396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24186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A6F3B0D-1D5E-4A06-82C1-9666F5AACE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3418" y="1527079"/>
            <a:ext cx="3528582" cy="485422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A9B4A68-5173-48AC-8706-D32F80F2E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2665" y="671960"/>
            <a:ext cx="4152041" cy="571190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7717CB4-8448-4C45-B81A-2E64D37B6F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026" y="671960"/>
            <a:ext cx="4152039" cy="571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71359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8C02609-2E11-45C1-976E-3CBC90EC07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50" r="4299" b="7250"/>
          <a:stretch/>
        </p:blipFill>
        <p:spPr>
          <a:xfrm>
            <a:off x="1636888" y="474133"/>
            <a:ext cx="8794045" cy="5892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652083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800">
            <a:off x="791813" y="437610"/>
            <a:ext cx="10146110" cy="3860865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ctr" rtl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latin typeface="Times New Roman" pitchFamily="18"/>
              </a:defRPr>
            </a:pPr>
            <a:r>
              <a:rPr lang="en-US" sz="4400" b="1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Microsoft YaHei" pitchFamily="2"/>
                <a:cs typeface="Mangal" pitchFamily="2"/>
              </a:rPr>
              <a:t> В </a:t>
            </a:r>
            <a:r>
              <a:rPr lang="en-US" sz="4400" b="1" i="0" u="none" strike="noStrike" kern="1200" spc="0" dirty="0" err="1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Microsoft YaHei" pitchFamily="2"/>
                <a:cs typeface="Mangal" pitchFamily="2"/>
              </a:rPr>
              <a:t>диагностической</a:t>
            </a:r>
            <a:r>
              <a:rPr lang="en-US" sz="4400" b="1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Microsoft YaHei" pitchFamily="2"/>
                <a:cs typeface="Mangal" pitchFamily="2"/>
              </a:rPr>
              <a:t> </a:t>
            </a:r>
            <a:r>
              <a:rPr lang="en-US" sz="4400" b="1" i="0" u="none" strike="noStrike" kern="1200" spc="0" dirty="0" err="1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Microsoft YaHei" pitchFamily="2"/>
                <a:cs typeface="Mangal" pitchFamily="2"/>
              </a:rPr>
              <a:t>работе</a:t>
            </a:r>
            <a:r>
              <a:rPr lang="en-US" sz="4400" b="1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Microsoft YaHei" pitchFamily="2"/>
                <a:cs typeface="Mangal" pitchFamily="2"/>
              </a:rPr>
              <a:t> </a:t>
            </a:r>
            <a:r>
              <a:rPr lang="en-US" sz="4400" b="1" i="0" u="none" strike="noStrike" kern="1200" spc="0" dirty="0" err="1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Microsoft YaHei" pitchFamily="2"/>
                <a:cs typeface="Mangal" pitchFamily="2"/>
              </a:rPr>
              <a:t>можно</a:t>
            </a:r>
            <a:r>
              <a:rPr lang="en-US" sz="4400" b="1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Microsoft YaHei" pitchFamily="2"/>
                <a:cs typeface="Mangal" pitchFamily="2"/>
              </a:rPr>
              <a:t> </a:t>
            </a:r>
            <a:r>
              <a:rPr lang="en-US" sz="4400" b="1" i="0" u="none" strike="noStrike" kern="1200" spc="0" dirty="0" err="1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Microsoft YaHei" pitchFamily="2"/>
                <a:cs typeface="Mangal" pitchFamily="2"/>
              </a:rPr>
              <a:t>выделить</a:t>
            </a:r>
            <a:r>
              <a:rPr lang="en-US" sz="4400" b="1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Microsoft YaHei" pitchFamily="2"/>
                <a:cs typeface="Mangal" pitchFamily="2"/>
              </a:rPr>
              <a:t>:</a:t>
            </a:r>
            <a:endParaRPr lang="en-US" sz="3200" b="0" i="0" u="none" strike="noStrike" kern="1200" spc="0" dirty="0">
              <a:ln>
                <a:noFill/>
              </a:ln>
              <a:solidFill>
                <a:srgbClr val="000000"/>
              </a:solidFill>
              <a:latin typeface="Calibri" pitchFamily="18"/>
              <a:ea typeface="Microsoft YaHei" pitchFamily="2"/>
              <a:cs typeface="Mangal" pitchFamily="2"/>
            </a:endParaRPr>
          </a:p>
          <a:p>
            <a:pPr lvl="0" algn="l" rtl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latin typeface="Times New Roman" pitchFamily="18"/>
              </a:defRPr>
            </a:pPr>
            <a:r>
              <a:rPr lang="en-US" sz="3200" b="0" i="0" u="none" strike="noStrike" kern="1200" spc="0" dirty="0" err="1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Скрининговую</a:t>
            </a:r>
            <a:r>
              <a:rPr lang="en-US" sz="3200" b="0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 </a:t>
            </a:r>
            <a:r>
              <a:rPr lang="en-US" sz="3200" b="0" i="0" u="none" strike="noStrike" kern="1200" spc="0" dirty="0" err="1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диагностику</a:t>
            </a:r>
            <a:r>
              <a:rPr lang="en-US" sz="3200" b="0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  </a:t>
            </a:r>
          </a:p>
          <a:p>
            <a:pPr marL="0" marR="0" lvl="0" indent="0" algn="l" rtl="0" hangingPunct="1">
              <a:lnSpc>
                <a:spcPct val="90000"/>
              </a:lnSpc>
              <a:spcBef>
                <a:spcPts val="638"/>
              </a:spcBef>
              <a:spcAft>
                <a:spcPts val="1417"/>
              </a:spcAft>
              <a:buNone/>
              <a:tabLst/>
            </a:pPr>
            <a:r>
              <a:rPr lang="en-US" sz="3200" b="0" i="0" u="none" strike="noStrike" kern="1200" spc="0" dirty="0" err="1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Динамическую</a:t>
            </a:r>
            <a:r>
              <a:rPr lang="en-US" sz="3200" b="0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 </a:t>
            </a:r>
            <a:r>
              <a:rPr lang="en-US" sz="3200" b="0" i="0" u="none" strike="noStrike" kern="1200" spc="0" dirty="0" err="1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диагностику</a:t>
            </a:r>
            <a:r>
              <a:rPr lang="en-US" sz="3200" b="0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  </a:t>
            </a:r>
          </a:p>
          <a:p>
            <a:pPr marL="0" marR="0" lvl="0" indent="0" algn="l" rtl="0" hangingPunct="1">
              <a:lnSpc>
                <a:spcPct val="90000"/>
              </a:lnSpc>
              <a:spcBef>
                <a:spcPts val="638"/>
              </a:spcBef>
              <a:spcAft>
                <a:spcPts val="1417"/>
              </a:spcAft>
              <a:buNone/>
              <a:tabLst/>
            </a:pPr>
            <a:r>
              <a:rPr lang="en-US" sz="3200" b="0" i="0" u="none" strike="noStrike" kern="1200" spc="0" dirty="0" err="1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Итоговую</a:t>
            </a:r>
            <a:r>
              <a:rPr lang="en-US" sz="3200" b="0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 </a:t>
            </a:r>
            <a:r>
              <a:rPr lang="en-US" sz="3200" b="0" i="0" u="none" strike="noStrike" kern="1200" spc="0" dirty="0" err="1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диагностику</a:t>
            </a:r>
            <a:endParaRPr lang="en-US" sz="3200" b="0" i="0" u="none" strike="noStrike" kern="1200" spc="0" dirty="0">
              <a:ln>
                <a:noFill/>
              </a:ln>
              <a:solidFill>
                <a:srgbClr val="000000"/>
              </a:solidFill>
              <a:latin typeface="Times New Roman" panose="02020603050405020304" pitchFamily="18" charset="0"/>
              <a:ea typeface="Microsoft YaHei" pitchFamily="2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AA5F4E5-1FDD-4934-AF7F-AF760B86F4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1386" y="1428045"/>
            <a:ext cx="3702078" cy="2776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C395BEC-5A85-42C5-A671-2AE745F57B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0709" y="4104083"/>
            <a:ext cx="3533424" cy="2650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5E4FAB2-1DC9-44BD-9051-03C19957C7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02" y="4007556"/>
            <a:ext cx="3700735" cy="2775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159013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7875A82-0773-4049-81DC-ABEBA4B44C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658378" y="-417711"/>
            <a:ext cx="4324195" cy="59487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CB4F05B-1FB2-4F0A-9FA3-90346E4B30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705" b="6267"/>
          <a:stretch/>
        </p:blipFill>
        <p:spPr>
          <a:xfrm>
            <a:off x="6976532" y="762967"/>
            <a:ext cx="4007557" cy="5660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34485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Олеся\Desktop\0024-024-Spasibo-za-vnimani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4109" y="387928"/>
            <a:ext cx="8839199" cy="6206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51055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3341" y="0"/>
            <a:ext cx="9864070" cy="2097088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err="1">
                <a:solidFill>
                  <a:srgbClr val="000000"/>
                </a:solidFill>
                <a:latin typeface="Times New Roman" pitchFamily="18"/>
                <a:ea typeface="Microsoft YaHei" pitchFamily="2"/>
                <a:cs typeface="Mangal" pitchFamily="2"/>
              </a:rPr>
              <a:t>Основные</a:t>
            </a:r>
            <a:r>
              <a:rPr lang="ru-RU" sz="2800" b="1" dirty="0">
                <a:solidFill>
                  <a:srgbClr val="000000"/>
                </a:solidFill>
                <a:latin typeface="Times New Roman" pitchFamily="18"/>
                <a:ea typeface="Microsoft YaHei" pitchFamily="2"/>
                <a:cs typeface="Mangal" pitchFamily="2"/>
              </a:rPr>
              <a:t> ПРОБЛЕМЫ, решаемые в рамках  углубленной диагностики</a:t>
            </a:r>
            <a:endParaRPr lang="ru-RU" sz="2800" dirty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 rot="1800">
            <a:off x="494122" y="1589814"/>
            <a:ext cx="11206440" cy="4724640"/>
          </a:xfrm>
          <a:prstGeom prst="rect">
            <a:avLst/>
          </a:prstGeom>
        </p:spPr>
        <p:txBody>
          <a:bodyPr vert="horz" wrap="square" lIns="90000" tIns="45000" rIns="90000" bIns="45000" rtlCol="0" anchor="t">
            <a:normAutofit fontScale="85000" lnSpcReduction="10000"/>
          </a:bodyPr>
          <a:lstStyle>
            <a:defPPr marL="432000" lvl="0" indent="-324000" algn="l" rtl="0" hangingPunct="1">
              <a:lnSpc>
                <a:spcPct val="12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en-US" sz="24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defPPr>
            <a:lvl1pPr marL="432000" lvl="0" indent="-324000" algn="l" rtl="0" hangingPunct="1">
              <a:lnSpc>
                <a:spcPct val="12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en-US" sz="24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1pPr>
            <a:lvl2pPr marL="864000" lvl="1" indent="-324000" algn="l" rtl="0" hangingPunct="1">
              <a:lnSpc>
                <a:spcPct val="120000"/>
              </a:lnSpc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en-US" sz="18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2pPr>
            <a:lvl3pPr marL="1295999" lvl="2" indent="-288000" algn="l" rtl="0" hangingPunct="1">
              <a:lnSpc>
                <a:spcPct val="120000"/>
              </a:lnSpc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en-US" sz="16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3pPr>
            <a:lvl4pPr marL="1728000" lvl="3" indent="-216000" algn="l" rtl="0" hangingPunct="1">
              <a:lnSpc>
                <a:spcPct val="120000"/>
              </a:lnSpc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en-US" sz="16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4pPr>
            <a:lvl5pPr marL="2160000" lvl="4" indent="-216000" algn="l" rtl="0" hangingPunct="1">
              <a:lnSpc>
                <a:spcPct val="12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5pPr>
            <a:lvl6pPr marL="2592000" lvl="5" indent="-216000" algn="l" rtl="0" hangingPunct="1">
              <a:lnSpc>
                <a:spcPct val="12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6pPr>
            <a:lvl7pPr marL="3024000" lvl="6" indent="-216000" algn="l" rtl="0" hangingPunct="1">
              <a:lnSpc>
                <a:spcPct val="12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7pPr>
            <a:lvl8pPr marL="3456000" lvl="7" indent="-216000" algn="l" rtl="0" hangingPunct="1">
              <a:lnSpc>
                <a:spcPct val="12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8pPr>
            <a:lvl9pPr marL="3887999" lvl="8" indent="-216000" algn="l" rtl="0" hangingPunct="1">
              <a:lnSpc>
                <a:spcPct val="12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FFFFFF"/>
                </a:solidFill>
                <a:latin typeface="Tw Cen MT"/>
                <a:ea typeface="Microsoft YaHei" pitchFamily="2"/>
                <a:cs typeface="Mangal" pitchFamily="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38"/>
              </a:spcBef>
              <a:spcAft>
                <a:spcPts val="1417"/>
              </a:spcAft>
              <a:buClrTx/>
              <a:buSzPct val="45000"/>
              <a:buFont typeface="Wingdings" pitchFamily="2" charset="2"/>
              <a:buChar char="Ø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18"/>
                <a:ea typeface="Microsoft YaHei" pitchFamily="2"/>
                <a:cs typeface="Mangal" pitchFamily="2"/>
              </a:rPr>
              <a:t>О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/>
                <a:ea typeface="Microsoft YaHei" pitchFamily="2"/>
                <a:cs typeface="Mangal" pitchFamily="2"/>
              </a:rPr>
              <a:t>ценка эмоционально-личностной сферы, эмоционального статуса и </a:t>
            </a:r>
            <a:r>
              <a:rPr kumimoji="0" lang="ru-RU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/>
                <a:ea typeface="Microsoft YaHei" pitchFamily="2"/>
                <a:cs typeface="Mangal" pitchFamily="2"/>
              </a:rPr>
              <a:t>самоотношения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/>
                <a:ea typeface="Microsoft YaHei" pitchFamily="2"/>
                <a:cs typeface="Mangal" pitchFamily="2"/>
              </a:rPr>
              <a:t> 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38"/>
              </a:spcBef>
              <a:spcAft>
                <a:spcPts val="1417"/>
              </a:spcAft>
              <a:buClrTx/>
              <a:buSzPct val="45000"/>
              <a:buFont typeface="Wingdings" pitchFamily="2" charset="2"/>
              <a:buChar char="Ø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/>
                <a:ea typeface="Microsoft YaHei" pitchFamily="2"/>
                <a:cs typeface="Mangal" pitchFamily="2"/>
              </a:rPr>
              <a:t>Анализ межличностных конфликтов обучающегося 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38"/>
              </a:spcBef>
              <a:spcAft>
                <a:spcPts val="1417"/>
              </a:spcAft>
              <a:buClrTx/>
              <a:buSzPct val="45000"/>
              <a:buFont typeface="Wingdings" pitchFamily="2" charset="2"/>
              <a:buChar char="Ø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/>
                <a:ea typeface="Microsoft YaHei" pitchFamily="2"/>
                <a:cs typeface="Mangal" pitchFamily="2"/>
              </a:rPr>
              <a:t>Определение уровня тревожности </a:t>
            </a:r>
            <a:r>
              <a:rPr lang="ru-RU" sz="3200" dirty="0">
                <a:solidFill>
                  <a:srgbClr val="000000"/>
                </a:solidFill>
                <a:latin typeface="Times New Roman" pitchFamily="18"/>
              </a:rPr>
              <a:t>обучающегося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/>
              <a:ea typeface="Microsoft YaHei" pitchFamily="2"/>
              <a:cs typeface="Mangal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38"/>
              </a:spcBef>
              <a:spcAft>
                <a:spcPts val="1417"/>
              </a:spcAft>
              <a:buClrTx/>
              <a:buSzPct val="45000"/>
              <a:buFont typeface="Wingdings" pitchFamily="2" charset="2"/>
              <a:buChar char="Ø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/>
                <a:ea typeface="Microsoft YaHei" pitchFamily="2"/>
                <a:cs typeface="Mangal" pitchFamily="2"/>
              </a:rPr>
              <a:t>Оценка учебной мотивации </a:t>
            </a:r>
            <a:r>
              <a:rPr lang="ru-RU" sz="3200" dirty="0">
                <a:solidFill>
                  <a:srgbClr val="000000"/>
                </a:solidFill>
                <a:latin typeface="Times New Roman" pitchFamily="18"/>
              </a:rPr>
              <a:t>обучающегося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/>
              <a:ea typeface="Microsoft YaHei" pitchFamily="2"/>
              <a:cs typeface="Mangal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38"/>
              </a:spcBef>
              <a:spcAft>
                <a:spcPts val="1417"/>
              </a:spcAft>
              <a:buClrTx/>
              <a:buSzPct val="45000"/>
              <a:buFont typeface="Wingdings" pitchFamily="2" charset="2"/>
              <a:buChar char="Ø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/>
                <a:ea typeface="Microsoft YaHei" pitchFamily="2"/>
                <a:cs typeface="Mangal" pitchFamily="2"/>
              </a:rPr>
              <a:t>Оценка школьной мотивации 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38"/>
              </a:spcBef>
              <a:spcAft>
                <a:spcPts val="1417"/>
              </a:spcAft>
              <a:buClrTx/>
              <a:buSzPct val="45000"/>
              <a:buFont typeface="Wingdings" pitchFamily="2" charset="2"/>
              <a:buChar char="Ø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/>
                <a:ea typeface="Microsoft YaHei" pitchFamily="2"/>
                <a:cs typeface="Mangal" pitchFamily="2"/>
              </a:rPr>
              <a:t>Оценка детско-родительских отношений 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38"/>
              </a:spcBef>
              <a:spcAft>
                <a:spcPts val="1417"/>
              </a:spcAft>
              <a:buClrTx/>
              <a:buSzPct val="45000"/>
              <a:buFont typeface="Wingdings" pitchFamily="2" charset="2"/>
              <a:buChar char="Ø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/>
              <a:ea typeface="Microsoft YaHei" pitchFamily="2"/>
              <a:cs typeface="Mangal" pitchFamily="2"/>
            </a:endParaRPr>
          </a:p>
        </p:txBody>
      </p:sp>
      <p:pic>
        <p:nvPicPr>
          <p:cNvPr id="6" name="Picture 2" descr="F:\наглядность\kruglyi_stol.jpg"/>
          <p:cNvPicPr/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7800109" y="3851564"/>
            <a:ext cx="3366029" cy="26600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65729" y="221672"/>
          <a:ext cx="3139038" cy="4475162"/>
        </p:xfrm>
        <a:graphic>
          <a:graphicData uri="http://schemas.openxmlformats.org/presentationml/2006/ole">
            <p:oleObj spid="_x0000_s5122" name="PDF" r:id="rId3" imgW="0" imgH="0" progId="FoxitReader.Document">
              <p:embed/>
            </p:oleObj>
          </a:graphicData>
        </a:graphic>
      </p:graphicFrame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4114800" y="387927"/>
          <a:ext cx="3391452" cy="4835014"/>
        </p:xfrm>
        <a:graphic>
          <a:graphicData uri="http://schemas.openxmlformats.org/presentationml/2006/ole">
            <p:oleObj spid="_x0000_s5123" name="PDF" r:id="rId4" imgW="0" imgH="0" progId="FoxitReader.Document">
              <p:embed/>
            </p:oleObj>
          </a:graphicData>
        </a:graphic>
      </p:graphicFrame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7867574" y="1995055"/>
          <a:ext cx="3196581" cy="4557855"/>
        </p:xfrm>
        <a:graphic>
          <a:graphicData uri="http://schemas.openxmlformats.org/presentationml/2006/ole">
            <p:oleObj spid="_x0000_s5124" name="PDF" r:id="rId5" imgW="0" imgH="0" progId="FoxitReader.Document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6361F32-F36B-4C4A-8ACA-BBC0084383CC}"/>
              </a:ext>
            </a:extLst>
          </p:cNvPr>
          <p:cNvSpPr txBox="1"/>
          <p:nvPr/>
        </p:nvSpPr>
        <p:spPr>
          <a:xfrm>
            <a:off x="2065468" y="763792"/>
            <a:ext cx="69870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/>
                <a:ea typeface="Calibri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Calibri"/>
              </a:rPr>
              <a:t>Коррекционно-развивающая работа 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25C87AB-B891-45F5-ACF5-7D551AA38DAD}"/>
              </a:ext>
            </a:extLst>
          </p:cNvPr>
          <p:cNvSpPr txBox="1"/>
          <p:nvPr/>
        </p:nvSpPr>
        <p:spPr>
          <a:xfrm>
            <a:off x="1366221" y="1645920"/>
            <a:ext cx="987552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2800" u="sng" dirty="0">
                <a:solidFill>
                  <a:srgbClr val="002060"/>
                </a:solidFill>
                <a:latin typeface="Times New Roman"/>
                <a:ea typeface="Calibri"/>
              </a:rPr>
              <a:t>Задачи занятий:  </a:t>
            </a:r>
          </a:p>
          <a:p>
            <a:pPr marL="0" indent="0" algn="ctr">
              <a:buNone/>
            </a:pPr>
            <a:endParaRPr lang="ru-RU" sz="2800" u="sng" dirty="0">
              <a:solidFill>
                <a:srgbClr val="002060"/>
              </a:solidFill>
              <a:latin typeface="Times New Roman"/>
              <a:ea typeface="Calibri"/>
            </a:endParaRPr>
          </a:p>
          <a:p>
            <a:pPr marL="0" indent="0">
              <a:buNone/>
            </a:pPr>
            <a:r>
              <a:rPr lang="ru-RU" sz="2800" dirty="0">
                <a:solidFill>
                  <a:srgbClr val="002060"/>
                </a:solidFill>
                <a:latin typeface="Times New Roman"/>
                <a:ea typeface="Calibri"/>
              </a:rPr>
              <a:t>формирование 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Calibri"/>
              </a:rPr>
              <a:t> у обучающихся необходимых </a:t>
            </a:r>
            <a:r>
              <a:rPr lang="ru-RU" sz="2800" dirty="0">
                <a:solidFill>
                  <a:srgbClr val="002060"/>
                </a:solidFill>
                <a:latin typeface="Times New Roman"/>
                <a:ea typeface="Calibri"/>
              </a:rPr>
              <a:t>психических процессов, самооценки, готовности к выбору 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Calibri"/>
              </a:rPr>
              <a:t>профессии.</a:t>
            </a:r>
            <a:endParaRPr lang="ru-RU" sz="2800" dirty="0">
              <a:solidFill>
                <a:srgbClr val="002060"/>
              </a:solidFill>
              <a:latin typeface="Times New Roman"/>
              <a:ea typeface="Calibri"/>
            </a:endParaRPr>
          </a:p>
          <a:p>
            <a:pPr marL="0" indent="0" algn="ctr">
              <a:buNone/>
            </a:pPr>
            <a:endParaRPr lang="ru-RU" sz="2800" u="sng" dirty="0">
              <a:solidFill>
                <a:srgbClr val="002060"/>
              </a:solidFill>
              <a:latin typeface="Times New Roman"/>
              <a:ea typeface="Calibri"/>
            </a:endParaRPr>
          </a:p>
          <a:p>
            <a:pPr marL="0" indent="0" algn="ctr">
              <a:buNone/>
            </a:pPr>
            <a:r>
              <a:rPr lang="ru-RU" sz="2800" u="sng" dirty="0">
                <a:solidFill>
                  <a:srgbClr val="002060"/>
                </a:solidFill>
                <a:latin typeface="Times New Roman"/>
                <a:ea typeface="Calibri"/>
              </a:rPr>
              <a:t>Формы работы: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002060"/>
                </a:solidFill>
                <a:latin typeface="Times New Roman"/>
                <a:ea typeface="Calibri"/>
              </a:rPr>
              <a:t>индивидуальные и групповые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6851DFF-F63B-4E4F-8863-1CFA579495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36" t="19145" b="19464"/>
          <a:stretch/>
        </p:blipFill>
        <p:spPr>
          <a:xfrm>
            <a:off x="973103" y="4754463"/>
            <a:ext cx="3638768" cy="176425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2542E74-D7FD-48DC-8D92-2A0C4F4E14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7031" y="509121"/>
            <a:ext cx="2447828" cy="183587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3952E64-9DE4-46AC-9BE3-B8727486AF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3809" y="4970032"/>
            <a:ext cx="2385299" cy="178897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9293DD9C-9A9E-4BDE-A8B1-6625B661F9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3958" y="4883971"/>
            <a:ext cx="2500045" cy="187503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AAC47BD-9557-45F8-A7A4-5A645AFDF838}"/>
              </a:ext>
            </a:extLst>
          </p:cNvPr>
          <p:cNvSpPr txBox="1"/>
          <p:nvPr/>
        </p:nvSpPr>
        <p:spPr>
          <a:xfrm>
            <a:off x="1194100" y="355002"/>
            <a:ext cx="102412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Консультационно-просветительское направление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327AB2D-8267-4E2F-B81B-10C1553F93D1}"/>
              </a:ext>
            </a:extLst>
          </p:cNvPr>
          <p:cNvSpPr txBox="1"/>
          <p:nvPr/>
        </p:nvSpPr>
        <p:spPr>
          <a:xfrm>
            <a:off x="1194100" y="1280160"/>
            <a:ext cx="988136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запросов родителей к психологу. Разъяснение родителям важности своевременной помощи ребенку;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родителей правильного отношения к психологической работе с детьми, установление сотрудничества;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изменений внешней жизни ребенка, его отношений с родителями в процессе коррекционной работы;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дополнительных сведений о развитии ребенка в семье и внешкольном окружении;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родителям данных об эффективности, проведенной с ребенком работы (динамики, результатов).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9D31632-0D0E-4B04-BB99-D321360FE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2848" y="4086574"/>
            <a:ext cx="3437090" cy="2577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0CCEE75-6B4D-47A1-9A89-A249BCC3CC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3677" y="4331691"/>
            <a:ext cx="3100578" cy="2332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BE3D95E-AA06-4650-AFFD-1314DEC26A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287860" y="3889263"/>
            <a:ext cx="2443965" cy="3258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42134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1B2A8D4-36B0-4108-BB40-2C4A30A21AE6}"/>
              </a:ext>
            </a:extLst>
          </p:cNvPr>
          <p:cNvSpPr txBox="1"/>
          <p:nvPr/>
        </p:nvSpPr>
        <p:spPr>
          <a:xfrm>
            <a:off x="1929205" y="268942"/>
            <a:ext cx="944308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Циклограмма  психологического сопровождения 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обучающегося с ОВЗ: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A4CE54C-B4D9-4BDB-BBBC-F2ACDC3EA5E2}"/>
              </a:ext>
            </a:extLst>
          </p:cNvPr>
          <p:cNvSpPr txBox="1"/>
          <p:nvPr/>
        </p:nvSpPr>
        <p:spPr>
          <a:xfrm>
            <a:off x="819708" y="1140311"/>
            <a:ext cx="11013704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диагностика готовности обучающихся 1 классов, изучение личных данных первоклассников в системе СГО (решения ПМПК, заключения специалистов);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коррекционно-развивающая работа с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обучающимися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Ноябрь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заседание (представления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классных руководителей, заключения по результатам диагностики психолога, постановка на внутренний учет </a:t>
            </a:r>
            <a:r>
              <a:rPr lang="ru-RU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учащихся с трудностями в обучении в присутствии родителей), коррекционно-развивающая работа с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обучающимися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  – февраль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консультационно-просветительская работа (приглашения родителей на индивидуальные беседы), коррекционно-развивающая работа с учащимися;</a:t>
            </a:r>
          </a:p>
          <a:p>
            <a:pPr marL="0" indent="0"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заседание </a:t>
            </a:r>
            <a:r>
              <a:rPr 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(обсуждение динамики развития поставленных на внутришкольный учет учащихся, снятие с внутришкольного учета обучающихся с положительной динамикой), коррекционно-развивающая работа с учащимися;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Апрель 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заседание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(представления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классных руководителей, заключения по результатам диагностики психолога, постановка на учет </a:t>
            </a:r>
            <a:r>
              <a:rPr lang="ru-RU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новых учащихся с трудностями в обучении в присутствии родителей, обсуждение динамики развития поставленных на внутришкольный учет учащихся), коррекционно-развивающая работа с учащимися;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 -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заседание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(обсуждение динамики развития поставленных на внутришкольный учет учащихся,  составление пакета документов для ПМПК  на учащихся с отрицательной динамикой в развитии, если ребенок продолжает нуждаться в дополнительной специализированной помощи), коррекционно-развивающая работа с учащимися.</a:t>
            </a:r>
          </a:p>
        </p:txBody>
      </p:sp>
    </p:spTree>
    <p:extLst>
      <p:ext uri="{BB962C8B-B14F-4D97-AF65-F5344CB8AC3E}">
        <p14:creationId xmlns:p14="http://schemas.microsoft.com/office/powerpoint/2010/main" xmlns="" val="24433478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6E41BF8-D483-45FE-86A2-39E23F6A77A0}"/>
              </a:ext>
            </a:extLst>
          </p:cNvPr>
          <p:cNvSpPr txBox="1"/>
          <p:nvPr/>
        </p:nvSpPr>
        <p:spPr>
          <a:xfrm>
            <a:off x="1086522" y="387276"/>
            <a:ext cx="1058552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психологического сопровождения обучающихся  с ОВЗ составлены: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6523181-B3C0-461A-BF0B-160D657228EA}"/>
              </a:ext>
            </a:extLst>
          </p:cNvPr>
          <p:cNvSpPr txBox="1"/>
          <p:nvPr/>
        </p:nvSpPr>
        <p:spPr>
          <a:xfrm>
            <a:off x="1549102" y="1341384"/>
            <a:ext cx="95743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Папка развития обучающегося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коррекционно-развивающих занятий для обучающихся с ОВЗ на разных уровнях обучения.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CCF2DE3-8358-425A-8B4D-8265B49402D5}"/>
              </a:ext>
            </a:extLst>
          </p:cNvPr>
          <p:cNvSpPr txBox="1"/>
          <p:nvPr/>
        </p:nvSpPr>
        <p:spPr>
          <a:xfrm>
            <a:off x="796066" y="3636084"/>
            <a:ext cx="1032734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Карте развития обучающегося;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Журнале учета видов работы педагога-психолога;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протоколах бесед с обучающимися и родителями.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A85B540-75C1-43BB-B4CD-056954DE74B7}"/>
              </a:ext>
            </a:extLst>
          </p:cNvPr>
          <p:cNvSpPr txBox="1"/>
          <p:nvPr/>
        </p:nvSpPr>
        <p:spPr>
          <a:xfrm>
            <a:off x="3259567" y="2926080"/>
            <a:ext cx="87451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  фиксируются: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1151B75-9B5B-4F88-BE17-3ADF1BA7BA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98" t="7961" r="5985" b="13470"/>
          <a:stretch/>
        </p:blipFill>
        <p:spPr>
          <a:xfrm>
            <a:off x="9110133" y="2129741"/>
            <a:ext cx="2894633" cy="19183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xmlns="" val="1305411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266</TotalTime>
  <Words>1392</Words>
  <Application>Microsoft Office PowerPoint</Application>
  <PresentationFormat>Произвольный</PresentationFormat>
  <Paragraphs>112</Paragraphs>
  <Slides>31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Контур</vt:lpstr>
      <vt:lpstr>Foxit PDF Document</vt:lpstr>
      <vt:lpstr>Муниципальное образование Павловский район Краснодарского края  Муниципальное бюджетное общеобразовательное учреждение средняя общеобразовательная школа №6 имени Федора Ивановича Ярового станицы Новолеушковской  </vt:lpstr>
      <vt:lpstr>Слайд 2</vt:lpstr>
      <vt:lpstr>Слайд 3</vt:lpstr>
      <vt:lpstr>Основные ПРОБЛЕМЫ, решаемые в рамках  углубленной диагностики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Серега</cp:lastModifiedBy>
  <cp:revision>18</cp:revision>
  <dcterms:created xsi:type="dcterms:W3CDTF">2022-10-18T18:10:49Z</dcterms:created>
  <dcterms:modified xsi:type="dcterms:W3CDTF">2022-10-20T06:56:12Z</dcterms:modified>
</cp:coreProperties>
</file>