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71" r:id="rId5"/>
    <p:sldId id="273" r:id="rId6"/>
    <p:sldId id="257" r:id="rId7"/>
    <p:sldId id="259" r:id="rId8"/>
    <p:sldId id="260" r:id="rId9"/>
    <p:sldId id="274" r:id="rId10"/>
    <p:sldId id="268" r:id="rId11"/>
    <p:sldId id="263" r:id="rId12"/>
    <p:sldId id="275" r:id="rId13"/>
    <p:sldId id="276" r:id="rId14"/>
    <p:sldId id="277" r:id="rId15"/>
    <p:sldId id="267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a Kostenko-Kolesnik" initials="HKK" lastIdx="1" clrIdx="0">
    <p:extLst>
      <p:ext uri="{19B8F6BF-5375-455C-9EA6-DF929625EA0E}">
        <p15:presenceInfo xmlns:p15="http://schemas.microsoft.com/office/powerpoint/2012/main" userId="a5d225594d9fd7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39B478-0B23-43F0-AC27-645C71F3F1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CD4CBC-71E0-4F1F-AC78-7C9425FE0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ECF303-FBC7-4BCB-835A-8BA4BDB66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7AE15A-353D-480A-A515-3EB0E738E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12EAAF-7892-4FC4-9CE6-833A14F5F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86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268B6-8A42-44C8-B85D-2D2A4319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23C54E-B474-43DB-A72D-DFE48B68C5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401C8A-C4B9-4B8B-B208-3CC3EBD69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5DFA49-B8F4-42E8-A0E3-B62B66C7D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D3CFAD-41D2-47B7-969D-A5C1C9D61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1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566BFDB-A369-4376-9DB1-3733BAADE4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7E29B97-44CA-4B3B-8817-164E518A8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89B15A-1AAD-49A7-9014-A1BBEC35C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755770-DB0F-4D31-952D-FB03A1ED6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74AC0C-C581-4354-9DF8-C53BDD6E6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795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D62138-E836-4307-94D9-70D33364B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B48406-333A-4F10-9F10-903C33EBA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0FED58-27F4-4FDC-9407-3DE53692C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C61445-34D9-4489-8189-F1602BB56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EC3807-BC98-4F4B-9DD2-90F8917ED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9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B4FFB3-D0C5-44AC-B714-A6FDA81D2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9531BA-6C8B-4D99-A69E-5E87787DD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294984-67F2-4A80-9411-D2B4D4EE1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4B103E-E86B-4493-8CEA-C13CAC4C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31C1EC-9AF3-4FD2-BA49-9FFEE1B52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266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65C644-8F82-429A-B62E-790A01761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515098-A01A-4B5D-ADF4-EBB9D3FD87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E660A2-555E-45A1-AC7B-5E2B9C381E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6943BF-6205-4D4D-87B4-B522AC886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D4ACDC-3279-4BB8-8BF1-EAB96360B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02B8C9-3710-40ED-BAA3-17560D61B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211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4E3F2-A145-4D62-9C11-65F46A8A0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C30FF7-F18F-4DFF-8C98-1BA91343F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7E06DA-7210-46F2-8BB1-74CADF62B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38AEC3-3974-4154-8539-ADC4C64ED4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AF52D64-4D57-4719-AE22-D0173CCC3A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41A8F2C-E5F9-4924-A6FD-E9C07C2EA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53311A4-288B-426E-B2C7-1C11F738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739395-08CE-40FE-82FC-D6F158B67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259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92CD06-A544-40CA-8012-C0143905A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0920269-3B64-4CD8-92C3-7D5FB9F6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C06D36F-F226-4E60-8A39-99978ACB9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B15AD27-FCE3-4F86-8B88-0DFC932F9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72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6E55A0-DEF8-4419-AB56-52DFDF22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A71599A-E560-49C1-AB4E-CA95537FC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716C3C1-F3DE-4925-BDE3-F5E93885E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3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BB623-36CC-4D2F-B3C6-E1DC2D782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088EBC-1FF9-47A0-A672-87DEF641D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E787A92-392D-4FC3-9CDD-E1D35AECA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AB6518-2358-4C1E-BEF6-17174ECFC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1E4002-FF27-4C77-8718-50ED631F8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F71D5F-F41A-4012-826C-46411129F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816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D07DD9-6CE5-45F5-86B2-DF4B8B944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06ACF7D-4D0B-4172-BC27-1487E90BA3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4070805-8BDC-4BF1-98CE-09253E45E7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0D5868-BC9D-40BA-B4FA-823E72ADF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5550C4-2904-4E94-B90A-4A06FC27F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588005-D149-403C-8396-45C2A2110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92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5B134-203D-48E2-880D-1C06096A6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5C8204-3EF1-4961-A465-0E7C314F4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5D1AD9-5BD7-4D66-BC65-0BD7974DA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B2D8A-981E-4105-8C08-3CED4E09704F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BA0820-32D0-437C-AD66-73C00BB1D5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062B22-F86E-4D30-999A-D6B0AE332B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7DB13-6B4C-4891-B483-B55728BD1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508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microsoft.com/office/2007/relationships/hdphoto" Target="../media/hdphoto1.wdp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A2A733E-1AB3-4B60-8849-F0310F2D9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974004"/>
              </p:ext>
            </p:extLst>
          </p:nvPr>
        </p:nvGraphicFramePr>
        <p:xfrm>
          <a:off x="1108364" y="4841469"/>
          <a:ext cx="10695709" cy="1017969"/>
        </p:xfrm>
        <a:graphic>
          <a:graphicData uri="http://schemas.openxmlformats.org/drawingml/2006/table">
            <a:tbl>
              <a:tblPr firstRow="1" firstCol="1" bandRow="1"/>
              <a:tblGrid>
                <a:gridCol w="10695709">
                  <a:extLst>
                    <a:ext uri="{9D8B030D-6E8A-4147-A177-3AD203B41FA5}">
                      <a16:colId xmlns:a16="http://schemas.microsoft.com/office/drawing/2014/main" val="1936719984"/>
                    </a:ext>
                  </a:extLst>
                </a:gridCol>
              </a:tblGrid>
              <a:tr h="55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Костенко-Колесник Елена Васильевна</a:t>
                      </a: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педагог-психолог </a:t>
                      </a: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МБОУ СОШ № 11Анапского района Краснодарского края.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469536"/>
                  </a:ext>
                </a:extLst>
              </a:tr>
            </a:tbl>
          </a:graphicData>
        </a:graphic>
      </p:graphicFrame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7E6E5E1-059C-464B-9273-F5E41208A68F}"/>
              </a:ext>
            </a:extLst>
          </p:cNvPr>
          <p:cNvGrpSpPr/>
          <p:nvPr/>
        </p:nvGrpSpPr>
        <p:grpSpPr>
          <a:xfrm>
            <a:off x="101127" y="71225"/>
            <a:ext cx="3708357" cy="2117793"/>
            <a:chOff x="101127" y="71225"/>
            <a:chExt cx="3708357" cy="2117793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B39E869D-92A4-4A66-8A32-399DBE1B2E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51"/>
            <a:stretch/>
          </p:blipFill>
          <p:spPr bwMode="auto">
            <a:xfrm>
              <a:off x="101127" y="71225"/>
              <a:ext cx="3708357" cy="2117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70E8E7B3-DCD2-481B-8A1C-999000EB488D}"/>
                </a:ext>
              </a:extLst>
            </p:cNvPr>
            <p:cNvSpPr/>
            <p:nvPr/>
          </p:nvSpPr>
          <p:spPr>
            <a:xfrm>
              <a:off x="1565564" y="637309"/>
              <a:ext cx="817418" cy="80356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/>
                <a:t>МБОУ СОШ № 11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C0F90-31EB-4BE7-B9EB-FF371C4C36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9237" y="2459129"/>
            <a:ext cx="9144000" cy="1417927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Тема: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Функции, задачи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алгоритм действий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педагога –психолога в рамках деятельности  психолого-педагогического консилиума при работе с детьми с девиантным  </a:t>
            </a:r>
            <a:r>
              <a:rPr lang="ru-RU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поведением</a:t>
            </a:r>
            <a:r>
              <a:rPr lang="ru-RU" sz="320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61195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41A79F-5CEF-2121-9696-3AF770DC07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55" t="24647" r="37349" b="21886"/>
          <a:stretch/>
        </p:blipFill>
        <p:spPr>
          <a:xfrm>
            <a:off x="1108362" y="120071"/>
            <a:ext cx="9745877" cy="655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46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9D52C5-7409-E7AD-071C-4A668D5A11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466520" y="557610"/>
            <a:ext cx="1725039" cy="12937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C51C74-6CD3-0E32-5D52-646E6A3F56AF}"/>
              </a:ext>
            </a:extLst>
          </p:cNvPr>
          <p:cNvSpPr txBox="1"/>
          <p:nvPr/>
        </p:nvSpPr>
        <p:spPr>
          <a:xfrm>
            <a:off x="373090" y="55653"/>
            <a:ext cx="10661515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Задачи педагога-психолога в педагогическом консилиуме</a:t>
            </a:r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помочь педагогам с разных сторон подойти к оценке интеллектуального развития обучающегося, основных качеств его личности;</a:t>
            </a:r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показать сложность и неоднозначность проявлений его поведения, отношений;</a:t>
            </a:r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вскрыть проблемы самооценки, мотивации, особенностей познавательных и иных интересов, эмоционального настроя;</a:t>
            </a:r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обеспечить подход к ребенку с оптимистической гипотезой относительно перспектив его дальнейшего развития;</a:t>
            </a:r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наметить реальную программу работы с ребенком.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C5595E-9DAF-3BDD-64B6-88A4913615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9" t="21733" r="48550"/>
          <a:stretch/>
        </p:blipFill>
        <p:spPr bwMode="auto">
          <a:xfrm rot="5400000">
            <a:off x="9626473" y="4290262"/>
            <a:ext cx="1532625" cy="22249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5CE92782-9F7E-09DD-2F21-4FEE2E6B8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938" y="5402743"/>
            <a:ext cx="2107181" cy="139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451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DFF99D-CAC6-6B7B-2CCD-D7C820F2A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963" y="227733"/>
            <a:ext cx="11630891" cy="6191539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программы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Адаптация учащихся школы асоциального поведения в социуме.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Сохранение и укрепление здоровья детей «группы риска», формирование у них навыков организации здорового образа жизни посредством развития </a:t>
            </a:r>
            <a:r>
              <a:rPr lang="ru-RU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здоровьесберегающей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среды в школе, сохранения семейных ценностей по формированию здорового образа жизни.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Формирование личностных нравственных качеств у учащихся.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Социальная защита прав детей, создание благоприятных условий для развития ребёнка, соблюдение прав.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Отличительные особенности программы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1.Тесное взаимодействие с семьёй.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2.Сотворчество педагогов и детей.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3.Развитие детской инициативы.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4.Способность педагогов к неформальному общению.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5.Создание у ребёнка ситуации успеха в решении вопросов физического и нравственного совершенствования.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6.Формирование у детей «группы риска» потребности в здоровом образе жизни.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7.Совместное участие в мероприятиях детей, педагогов и родителей.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находится в стадии реализации. Был разработан рабочий план для реализации программы.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018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97A7FB-00D0-CDAA-9301-68DA2F3ACF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45" t="25859" r="23939" b="12189"/>
          <a:stretch/>
        </p:blipFill>
        <p:spPr>
          <a:xfrm>
            <a:off x="895926" y="89375"/>
            <a:ext cx="9873673" cy="66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59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28668B-68F1-37B3-EEC0-752E99196F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48" t="26667" r="24091" b="17441"/>
          <a:stretch/>
        </p:blipFill>
        <p:spPr>
          <a:xfrm>
            <a:off x="776210" y="105012"/>
            <a:ext cx="10796953" cy="66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43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C2D0E2-30CD-C178-2C11-D6B61B7A90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9431" y="659280"/>
            <a:ext cx="2687835" cy="201587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BA8145B-4261-B364-70BE-31422F8CD2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30" r="6537" b="10132"/>
          <a:stretch/>
        </p:blipFill>
        <p:spPr bwMode="auto">
          <a:xfrm rot="5400000">
            <a:off x="1148628" y="2861113"/>
            <a:ext cx="2127594" cy="1971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125DC35-56CE-F532-48F3-AEF37601FA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22556" r="6866" b="7210"/>
          <a:stretch/>
        </p:blipFill>
        <p:spPr bwMode="auto">
          <a:xfrm rot="5400000">
            <a:off x="9499701" y="869379"/>
            <a:ext cx="2931250" cy="18553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4B851B-3A24-C423-FE6F-871213FC034D}"/>
              </a:ext>
            </a:extLst>
          </p:cNvPr>
          <p:cNvSpPr txBox="1"/>
          <p:nvPr/>
        </p:nvSpPr>
        <p:spPr>
          <a:xfrm>
            <a:off x="3791373" y="2238046"/>
            <a:ext cx="717395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069465"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Коррекционно-развивающие занятия в МБОУ СОШ № 11 г-к Анапа, проводимые в рамках реализации программы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A01777-C120-1A98-44E4-55006E7F5C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09" y="4750744"/>
            <a:ext cx="1582784" cy="211257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267EACC-CAF4-8E61-8248-04300EB732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1592" y="3175622"/>
            <a:ext cx="1971504" cy="26314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086825-4580-ECC3-3518-4C7B0029E837}"/>
              </a:ext>
            </a:extLst>
          </p:cNvPr>
          <p:cNvSpPr txBox="1"/>
          <p:nvPr/>
        </p:nvSpPr>
        <p:spPr>
          <a:xfrm>
            <a:off x="2988722" y="119013"/>
            <a:ext cx="6804794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решений консилиума позволяет педагогу-психологу достичь основной цели своей практической деятельности – создать оптимальные психологические условия для обучения и развития школьников.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8456C35-85BF-4413-573B-741FFDBD89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23"/>
          <a:stretch/>
        </p:blipFill>
        <p:spPr bwMode="auto">
          <a:xfrm>
            <a:off x="7488571" y="4848618"/>
            <a:ext cx="1788912" cy="19168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E48D0F8-50AE-EAE8-700A-20BA0136377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9" b="25119"/>
          <a:stretch/>
        </p:blipFill>
        <p:spPr bwMode="auto">
          <a:xfrm flipH="1">
            <a:off x="2171949" y="4455575"/>
            <a:ext cx="2866445" cy="20233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45012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61C1C2A9-8867-ED6E-0696-88FCCD30D0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8" b="7092"/>
          <a:stretch/>
        </p:blipFill>
        <p:spPr bwMode="auto">
          <a:xfrm>
            <a:off x="-85161" y="130107"/>
            <a:ext cx="12362321" cy="659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540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9EB6CF-B8F7-4BD0-8CDB-7208AD1D8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6654" y="116753"/>
            <a:ext cx="8155709" cy="853065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Актуальность темы выступления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BC4D9B-8217-4274-9274-CE2493A1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819" y="763444"/>
            <a:ext cx="11776362" cy="4850966"/>
          </a:xfrm>
        </p:spPr>
        <p:txBody>
          <a:bodyPr>
            <a:normAutofit/>
          </a:bodyPr>
          <a:lstStyle/>
          <a:p>
            <a:pPr marL="571500" indent="-342900" algn="just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каждым годом отмечается рост детской преступности, наркомании, прослеживается тенденция к увеличению числа детей с асоциальным поведением. Причины отклонений в поведении ребенка возникают как результат политической, социально-экономической и экологической нестабильности общества, усиления влияния псевдокультуры, изменений в содержании ценностных ориентации молодежи, неблагоприятных семейно-бытовых отношений, отсутствия контроля за поведением, чрезмерной занятости родителей, эпидемий разводов. Изменения, происходящие сегодня в нашем обществе, выдвинули целый ряд проблем, одной из которых является проблема социально - педагогического сопровождения ребенка, имеющего отклонения в поведении. 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56A816F-43E8-27E3-3C0E-5F12898E7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126" y="4579938"/>
            <a:ext cx="3842327" cy="216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5ED4B3-5644-6758-8FB2-64D6D07411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934" t="14367" r="34966" b="14253"/>
          <a:stretch/>
        </p:blipFill>
        <p:spPr bwMode="auto">
          <a:xfrm>
            <a:off x="1031802" y="4883713"/>
            <a:ext cx="1994030" cy="18575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16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F755AA-CBA5-1132-E921-9540FC981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564" y="1"/>
            <a:ext cx="10515600" cy="110836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E90044-5516-BE54-8163-91B7C5745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418" y="1413164"/>
            <a:ext cx="10790382" cy="4763799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Родители: </a:t>
            </a:r>
          </a:p>
          <a:p>
            <a:pPr marL="0" indent="0">
              <a:buClr>
                <a:srgbClr val="FF0000"/>
              </a:buClr>
              <a:buNone/>
            </a:pPr>
            <a:endParaRPr lang="ru-RU" sz="17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воспитателем детей является школа, в плохой успеваемости ученика виноват учитель. </a:t>
            </a:r>
          </a:p>
          <a:p>
            <a:pPr marL="0" indent="0">
              <a:buClr>
                <a:schemeClr val="accent1"/>
              </a:buClr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и школа: </a:t>
            </a:r>
          </a:p>
          <a:p>
            <a:pPr marL="0" indent="0">
              <a:buClr>
                <a:srgbClr val="FF0000"/>
              </a:buClr>
              <a:buNone/>
            </a:pPr>
            <a:endParaRPr lang="ru-RU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аморальности подростка виновата  улица.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405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BD909E7-9C47-A2FC-C442-5EE404EA01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7" t="16834" r="29848" b="13267"/>
          <a:stretch/>
        </p:blipFill>
        <p:spPr>
          <a:xfrm>
            <a:off x="1403926" y="129309"/>
            <a:ext cx="9066204" cy="659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75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2E189033-8D15-9607-BF3E-B17E164F71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" t="5394" r="3072" b="2352"/>
          <a:stretch/>
        </p:blipFill>
        <p:spPr bwMode="auto">
          <a:xfrm>
            <a:off x="2105891" y="360218"/>
            <a:ext cx="8054109" cy="616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9E41E254-BB48-CB82-2280-3D2C17AEFE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" t="1946" r="3351" b="3020"/>
          <a:stretch/>
        </p:blipFill>
        <p:spPr bwMode="auto">
          <a:xfrm>
            <a:off x="1911927" y="0"/>
            <a:ext cx="8644514" cy="677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30C231-2677-B340-8D56-97FE152B1E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18" t="43050" r="37045" b="20404"/>
          <a:stretch/>
        </p:blipFill>
        <p:spPr>
          <a:xfrm>
            <a:off x="0" y="23091"/>
            <a:ext cx="2820224" cy="13286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377DBE-6B59-7CC7-2946-39AE69A00E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19" t="23145" r="7131" b="42697"/>
          <a:stretch/>
        </p:blipFill>
        <p:spPr bwMode="auto">
          <a:xfrm>
            <a:off x="9382615" y="0"/>
            <a:ext cx="2735580" cy="13944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1461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669F1-E537-445B-8714-43B0746E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9037" y="743817"/>
            <a:ext cx="10515600" cy="7986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Психолого-педагогический консилиум образовательной организации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ОО)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70129-573C-42F2-9842-215A4C72DB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563" y="1888836"/>
            <a:ext cx="11446163" cy="53041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Психолого-педагогический консилиум образовательной организации -  одна из форм взаимодействия специалистов, объединяющихся для сопровождения воспитанников, обучающихся с отклонениями в развитии и/или состояниями декомпенсации. </a:t>
            </a:r>
          </a:p>
        </p:txBody>
      </p:sp>
      <p:pic>
        <p:nvPicPr>
          <p:cNvPr id="4098" name="Picture 2" descr="Психолого-педагогический консилиум.">
            <a:extLst>
              <a:ext uri="{FF2B5EF4-FFF2-40B4-BE49-F238E27FC236}">
                <a16:creationId xmlns:a16="http://schemas.microsoft.com/office/drawing/2014/main" id="{E7ED0A51-5056-2537-5078-BFD90DE95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782" y="4053032"/>
            <a:ext cx="457200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538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894668-8BAF-4CD9-85FF-1C046983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4" y="18255"/>
            <a:ext cx="12025745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4EDF7B5-1674-57E4-A26C-FD9DCC091C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68" t="29787" r="28380" b="34184"/>
          <a:stretch/>
        </p:blipFill>
        <p:spPr>
          <a:xfrm>
            <a:off x="222353" y="321011"/>
            <a:ext cx="11747294" cy="58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597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524D00-6782-4E96-9A4E-6187330B8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237" y="71148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ППк МБОУ СОШ № 11 г-к Анапа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B97822-56FC-3DEE-5E7F-3F31F5D45D31}"/>
              </a:ext>
            </a:extLst>
          </p:cNvPr>
          <p:cNvSpPr txBox="1"/>
          <p:nvPr/>
        </p:nvSpPr>
        <p:spPr>
          <a:xfrm>
            <a:off x="1487055" y="2309092"/>
            <a:ext cx="9504218" cy="2087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32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выработка коллективного решения о содержании обучения и способах профессионально-педагогического влияния на обучающихся.</a:t>
            </a:r>
            <a:endPara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DCD62E4-8E49-F8CE-2258-C9519E958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106" y="4099955"/>
            <a:ext cx="4278843" cy="24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286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A140A-759B-77AA-7559-B24A042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506"/>
            <a:ext cx="113538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психолого-педагогического консилиума в  реализации важнейших основ психолого-педагогического сопровождения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52D1F9-72D9-4967-F4B8-8D69085B7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99" y="1432068"/>
            <a:ext cx="11868727" cy="54259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Передача необходимых сведений о психологическом развитии и эмоциональном состоянии ученика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объединение усилий всех субъектов образовательного процесса (администрация, педагоги, психолог, медицинский работник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обмен информацией между участниками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создать ситуацию равноправного сотрудничества для разработки общей стратегии сопровождения каждого обучающегося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распределение  обязанностей и ответственности субъектов образовательного процесса;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координирование  действий субъектов учебно-воспитательного процесса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6357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546</Words>
  <Application>Microsoft Office PowerPoint</Application>
  <PresentationFormat>Широкоэкранный</PresentationFormat>
  <Paragraphs>47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Wingdings</vt:lpstr>
      <vt:lpstr>Тема Office</vt:lpstr>
      <vt:lpstr>Тема: «Функции, задачи  и алгоритм действий педагога –психолога в рамках деятельности  психолого-педагогического консилиума при работе с детьми с девиантным  поведением»</vt:lpstr>
      <vt:lpstr>Актуальность темы выступления</vt:lpstr>
      <vt:lpstr>Противоречия: </vt:lpstr>
      <vt:lpstr>Презентация PowerPoint</vt:lpstr>
      <vt:lpstr>Презентация PowerPoint</vt:lpstr>
      <vt:lpstr>Психолого-педагогический консилиум образовательной организации (ППк ОО)  </vt:lpstr>
      <vt:lpstr> </vt:lpstr>
      <vt:lpstr>Основная цель ППк МБОУ СОШ № 11 г-к Анапа</vt:lpstr>
      <vt:lpstr>Роль психолого-педагогического консилиума в  реализации важнейших основ психолого-педагогического сопровождения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«Применение дистанционных технологий в деятельности педагога-психолога при организации  и проведении консультирования».</dc:title>
  <dc:creator>Helena Kostenko-Kolesnik</dc:creator>
  <cp:lastModifiedBy>Пользователь</cp:lastModifiedBy>
  <cp:revision>19</cp:revision>
  <dcterms:created xsi:type="dcterms:W3CDTF">2021-02-09T13:38:32Z</dcterms:created>
  <dcterms:modified xsi:type="dcterms:W3CDTF">2022-10-20T07:55:23Z</dcterms:modified>
</cp:coreProperties>
</file>