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0" r:id="rId1"/>
  </p:sldMasterIdLst>
  <p:notesMasterIdLst>
    <p:notesMasterId r:id="rId23"/>
  </p:notesMasterIdLst>
  <p:sldIdLst>
    <p:sldId id="256" r:id="rId2"/>
    <p:sldId id="280" r:id="rId3"/>
    <p:sldId id="281" r:id="rId4"/>
    <p:sldId id="282" r:id="rId5"/>
    <p:sldId id="293" r:id="rId6"/>
    <p:sldId id="283" r:id="rId7"/>
    <p:sldId id="294" r:id="rId8"/>
    <p:sldId id="295" r:id="rId9"/>
    <p:sldId id="291" r:id="rId10"/>
    <p:sldId id="290" r:id="rId11"/>
    <p:sldId id="260" r:id="rId12"/>
    <p:sldId id="285" r:id="rId13"/>
    <p:sldId id="287" r:id="rId14"/>
    <p:sldId id="288" r:id="rId15"/>
    <p:sldId id="289" r:id="rId16"/>
    <p:sldId id="292" r:id="rId17"/>
    <p:sldId id="278" r:id="rId18"/>
    <p:sldId id="279" r:id="rId19"/>
    <p:sldId id="276" r:id="rId20"/>
    <p:sldId id="277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B727"/>
    <a:srgbClr val="0D3F39"/>
    <a:srgbClr val="DD473B"/>
    <a:srgbClr val="96B8E2"/>
    <a:srgbClr val="CFE0F4"/>
    <a:srgbClr val="B8CE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83C84-7B68-4B56-A959-73713EA6EA3B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BDE51-82FC-4A91-962B-DD624D5B3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436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C1D6FDF-5151-4BAB-8D21-E31A05E939D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45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93738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45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6360" y="4342535"/>
            <a:ext cx="5486681" cy="4114511"/>
          </a:xfrm>
          <a:noFill/>
          <a:ln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142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48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798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546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87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45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230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42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839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903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885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96D4511-7443-4065-9CD2-E5990DB61C12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E2F1219-404C-4341-84A7-B0A7D129F8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88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6" r:id="rId6"/>
    <p:sldLayoutId id="2147484357" r:id="rId7"/>
    <p:sldLayoutId id="2147484358" r:id="rId8"/>
    <p:sldLayoutId id="2147484359" r:id="rId9"/>
    <p:sldLayoutId id="2147484360" r:id="rId10"/>
    <p:sldLayoutId id="21474843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800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100000">
              <a:srgbClr val="A6B727"/>
            </a:gs>
            <a:gs pos="90000">
              <a:schemeClr val="accent1">
                <a:lumMod val="30000"/>
                <a:lumOff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BF2ED-CA88-4838-B225-715F20387E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0580"/>
            <a:ext cx="6532880" cy="1129100"/>
          </a:xfrm>
        </p:spPr>
        <p:txBody>
          <a:bodyPr>
            <a:noAutofit/>
          </a:bodyPr>
          <a:lstStyle/>
          <a:p>
            <a:pPr algn="ctr"/>
            <a:r>
              <a:rPr lang="ru-RU" sz="2500" dirty="0">
                <a:solidFill>
                  <a:srgbClr val="0070C0"/>
                </a:solidFill>
                <a:latin typeface="Bahnschrift Condensed" panose="020B0502040204020203" pitchFamily="34" charset="0"/>
                <a:ea typeface="MS PMincho" panose="02020600040205080304" pitchFamily="18" charset="-128"/>
              </a:rPr>
              <a:t>Государственное бюджетное учреждение </a:t>
            </a:r>
            <a:br>
              <a:rPr lang="ru-RU" sz="2500" dirty="0">
                <a:solidFill>
                  <a:srgbClr val="0070C0"/>
                </a:solidFill>
                <a:latin typeface="Bahnschrift Condensed" panose="020B0502040204020203" pitchFamily="34" charset="0"/>
                <a:ea typeface="MS PMincho" panose="02020600040205080304" pitchFamily="18" charset="-128"/>
              </a:rPr>
            </a:br>
            <a:r>
              <a:rPr lang="ru-RU" sz="2500" dirty="0">
                <a:solidFill>
                  <a:srgbClr val="0070C0"/>
                </a:solidFill>
                <a:latin typeface="Bahnschrift Condensed" panose="020B0502040204020203" pitchFamily="34" charset="0"/>
                <a:ea typeface="MS PMincho" panose="02020600040205080304" pitchFamily="18" charset="-128"/>
              </a:rPr>
              <a:t>«Центр диагностики и консультирования» Краснодарского края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6A20E3-D7D8-404B-8F02-A5F5B5E569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152401" y="2600960"/>
            <a:ext cx="6075679" cy="1351280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rgbClr val="FF0000"/>
                </a:solidFill>
                <a:latin typeface="Arial Black" panose="020B0A04020102020204" pitchFamily="34" charset="0"/>
                <a:ea typeface="MS PMincho" panose="02020600040205080304" pitchFamily="18" charset="-128"/>
              </a:rPr>
              <a:t>Специалист спешит на помощь: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BEC608C-B571-C07D-F4F1-3EDF3DABD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368" y="0"/>
            <a:ext cx="5587632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D343F70-E3EE-A932-003F-FB5A533FCF6B}"/>
              </a:ext>
            </a:extLst>
          </p:cNvPr>
          <p:cNvSpPr txBox="1"/>
          <p:nvPr/>
        </p:nvSpPr>
        <p:spPr>
          <a:xfrm>
            <a:off x="274320" y="3244332"/>
            <a:ext cx="595376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rgbClr val="FF0000"/>
                </a:solidFill>
                <a:latin typeface="Arial Black" panose="020B0A04020102020204" pitchFamily="34" charset="0"/>
                <a:ea typeface="MS PMincho" panose="02020600040205080304" pitchFamily="18" charset="-128"/>
              </a:rPr>
              <a:t>Дети с задержкой речевого развития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30962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EBF273-C4E3-5785-AC5C-43AD4E705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03339"/>
            <a:ext cx="9875520" cy="1191237"/>
          </a:xfrm>
        </p:spPr>
        <p:txBody>
          <a:bodyPr>
            <a:normAutofit/>
          </a:bodyPr>
          <a:lstStyle/>
          <a:p>
            <a:pPr marL="660400" indent="-6350" algn="ctr">
              <a:lnSpc>
                <a:spcPct val="104000"/>
              </a:lnSpc>
              <a:spcAft>
                <a:spcPts val="55"/>
              </a:spcAft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Специалисты, способные помочь малышу</a:t>
            </a:r>
            <a:b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 </a:t>
            </a: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задержкой речевого развития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0A49A6-090B-5685-2921-C5CE0B058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4220" y="1614472"/>
            <a:ext cx="6820250" cy="4601770"/>
          </a:xfrm>
        </p:spPr>
        <p:txBody>
          <a:bodyPr>
            <a:normAutofit/>
          </a:bodyPr>
          <a:lstStyle/>
          <a:p>
            <a:pPr marL="561975" marR="170180" indent="443230">
              <a:lnSpc>
                <a:spcPct val="103000"/>
              </a:lnSpc>
              <a:spcAft>
                <a:spcPts val="15"/>
              </a:spcAft>
            </a:pPr>
            <a:endParaRPr lang="ru-RU" sz="1800" b="1" dirty="0">
              <a:solidFill>
                <a:schemeClr val="accent5">
                  <a:lumMod val="50000"/>
                </a:schemeClr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1975" marR="170180" indent="443230">
              <a:lnSpc>
                <a:spcPct val="103000"/>
              </a:lnSpc>
              <a:spcAft>
                <a:spcPts val="15"/>
              </a:spcAft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Логопеды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они могут «поставить» звуки, научат правильно выстраивать предложения и составлять грамотные рассказы. Многие логопеды работают с детками с 4 лет. Проводится логопедический массаж мускулатуры речи для того, чтобы улучшить дикцию</a:t>
            </a:r>
          </a:p>
          <a:p>
            <a:pPr marL="561975" marR="170180" indent="443230" algn="just">
              <a:lnSpc>
                <a:spcPct val="103000"/>
              </a:lnSpc>
              <a:spcAft>
                <a:spcPts val="15"/>
              </a:spcAft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Дефектологи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начинают занятия уже с 2 лет, они помогут развить внимание у ребенка, его моторику, память и мышление</a:t>
            </a:r>
          </a:p>
          <a:p>
            <a:pPr marL="561975" marR="170180" indent="443230" algn="just">
              <a:lnSpc>
                <a:spcPct val="103000"/>
              </a:lnSpc>
              <a:spcAft>
                <a:spcPts val="15"/>
              </a:spcAft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Неврологи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определяют неврологическую патологию, назначают 	лечение, зачастую-ноотропные препараты</a:t>
            </a:r>
          </a:p>
          <a:p>
            <a:pPr indent="443230" algn="l">
              <a:lnSpc>
                <a:spcPct val="107000"/>
              </a:lnSpc>
              <a:spcAft>
                <a:spcPts val="15"/>
              </a:spcAft>
              <a:tabLst>
                <a:tab pos="1429385" algn="ctr"/>
                <a:tab pos="2606675" algn="ctr"/>
                <a:tab pos="3828415" algn="ctr"/>
              </a:tabLst>
            </a:pP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FF88EF-819D-BC49-9242-5E2B748E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36" y="1614472"/>
            <a:ext cx="4073342" cy="474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51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7" descr="C:\Documents and Settings\Людмила\Рабочий стол\фото доклад\Фото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42" y="1138921"/>
            <a:ext cx="3750675" cy="293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103927" y="478172"/>
            <a:ext cx="648468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занятий со специалистами</a:t>
            </a:r>
          </a:p>
        </p:txBody>
      </p:sp>
      <p:pic>
        <p:nvPicPr>
          <p:cNvPr id="30724" name="Рисунок 2" descr="DSC0872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5357" y="3311865"/>
            <a:ext cx="4097592" cy="331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C:\Documents and Settings\Людмила\Рабочий стол\фото доклад\IMG-20171031-WA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949" y="1307112"/>
            <a:ext cx="3869546" cy="290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80A9B1-7CC0-BC88-DDC4-DD2D56B2F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615183"/>
            <a:ext cx="9697114" cy="690694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занятий со специалистами</a:t>
            </a:r>
            <a:endParaRPr lang="ru-RU" dirty="0"/>
          </a:p>
        </p:txBody>
      </p:sp>
      <p:pic>
        <p:nvPicPr>
          <p:cNvPr id="29699" name="Рисунок 3" descr="C:\Documents and Settings\Людмила\Рабочий стол\фото доклад\DSC06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2055" y="1591108"/>
            <a:ext cx="3528753" cy="396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8" descr="DSC059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8947" y="2015071"/>
            <a:ext cx="3884613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69113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0EC4C4-F334-42A8-ACF0-68A7D4278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917" y="609600"/>
            <a:ext cx="6583108" cy="833306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занятий со специалистами</a:t>
            </a:r>
            <a:endParaRPr lang="ru-RU" sz="25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63654" y="2725677"/>
            <a:ext cx="2951379" cy="22146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Above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43456" y="2879345"/>
            <a:ext cx="3045364" cy="22840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obliqueTopRight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9235" y="2771554"/>
            <a:ext cx="3313976" cy="24854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Below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008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25AEE9-FFDC-27E2-8B77-3C9CA6CF4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8976" y="609599"/>
            <a:ext cx="7659149" cy="700661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Фрагменты занятий с родителями</a:t>
            </a:r>
            <a:endParaRPr lang="ru-RU" sz="25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4" y="3179429"/>
            <a:ext cx="3677976" cy="25099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485006" y="2852257"/>
            <a:ext cx="4002274" cy="26954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150" y="3349335"/>
            <a:ext cx="3243746" cy="23400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Above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268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AED045-F850-6B68-3325-288C8A16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514525"/>
          </a:xfrm>
        </p:spPr>
        <p:txBody>
          <a:bodyPr>
            <a:normAutofit/>
          </a:bodyPr>
          <a:lstStyle/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Прогноз и профилактика 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96F981-CBC2-B186-8D02-2C702F8C4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1" y="1501629"/>
            <a:ext cx="5266188" cy="4594371"/>
          </a:xfrm>
        </p:spPr>
        <p:txBody>
          <a:bodyPr/>
          <a:lstStyle/>
          <a:p>
            <a:pPr marR="1270" indent="443230" algn="just">
              <a:lnSpc>
                <a:spcPct val="103000"/>
              </a:lnSpc>
              <a:spcAft>
                <a:spcPts val="15"/>
              </a:spcAft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 раньше начаты развивающие занятия с ребенком, тем быстрее и успешнее будет результат</a:t>
            </a:r>
          </a:p>
          <a:p>
            <a:pPr marR="1270" indent="0" algn="just">
              <a:lnSpc>
                <a:spcPct val="103000"/>
              </a:lnSpc>
              <a:spcAft>
                <a:spcPts val="15"/>
              </a:spcAft>
              <a:buNone/>
            </a:pPr>
            <a:endParaRPr lang="ru-RU" sz="18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270" indent="443230" algn="just">
              <a:lnSpc>
                <a:spcPct val="103000"/>
              </a:lnSpc>
              <a:spcAft>
                <a:spcPts val="15"/>
              </a:spcAft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Эффективность коррекции зависит не только от участия врачей и педагогов, но и усилий родителей, соблюдения ими единых речевых требований и рекомендаций специалистов</a:t>
            </a:r>
          </a:p>
          <a:p>
            <a:pPr marL="45720" indent="0">
              <a:buNone/>
            </a:pP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A2A738-6011-2881-659D-7FC646CA3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74" y="1564546"/>
            <a:ext cx="4504190" cy="450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04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57D4A7-7CB6-4AE1-CC4A-E09717364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594" y="609600"/>
            <a:ext cx="7813926" cy="833306"/>
          </a:xfrm>
        </p:spPr>
        <p:txBody>
          <a:bodyPr/>
          <a:lstStyle/>
          <a:p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определить динамику развития речи малыша?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19130F-B4FE-07F7-54BC-03AAFA525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453" y="1442906"/>
            <a:ext cx="5722418" cy="4653094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предупредить, что не всегда результаты речевой работы с малышом проявляются быстро. Не волнуйтесь и наберитесь терпения — зачастую малышу необходим период накопления новых знаний и навыков, прежде чем он начнет их активно использовать. А чтобы все-таки увидеть динамику развития речи ребенка, можно завести "Дневник развития речи", в который не только вписывать новые слова и фразы, которые появляются в речи малыша, но и даты их появления. Пролистав записи за несколько месяцев, вы сможете наглядно увидеть результаты вашего  общего с малышом труда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8F7006-582F-9947-8686-918CDE2CB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87" y="1442906"/>
            <a:ext cx="4286774" cy="428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30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F816C-F96A-EED0-5451-9AF433DA3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512" y="609600"/>
            <a:ext cx="10037008" cy="933974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педагога-психолога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B81BD4-4983-7423-D714-C5B1F03AD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066" y="1786855"/>
            <a:ext cx="6140741" cy="4309145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 ребенку в развитии внимания, памяти и мышления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эмоционально-личностной сферы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и совершенствование зрительно-моторной координации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 ребенку в развитии навыков самоконтроля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психологической поддержки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49036B-8CFC-EDDE-3397-CFD2279270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t="12543" r="2534" b="1653"/>
          <a:stretch/>
        </p:blipFill>
        <p:spPr>
          <a:xfrm>
            <a:off x="7088698" y="706772"/>
            <a:ext cx="4723001" cy="544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19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9447C-C428-C33F-F6C4-0988CEE2E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2708" y="609600"/>
            <a:ext cx="7595812" cy="1118532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педагога-психолога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C1D01E-F458-95D8-C4CB-72D49D7A2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2708" y="2057400"/>
            <a:ext cx="7977931" cy="4038600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Работа специалистов заключается в том, чтобы исправить речевые нарушения у ребенка и минимизировать негативное влияние на другие когнитивные способности. Специалисты занимаются развитием речи и высших психических процессов.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сихолог помогает с развитием непосредственно когнитивных процессов: лучше запоминать, концентрировать зрительное и слуховое внимание, а также помогает снять различные психологические блоки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DD37D5-ACEA-AE36-36EC-2B4F1AD99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89" y="1018491"/>
            <a:ext cx="2813752" cy="305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46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04A12-C2F7-C806-D21B-8BAC80746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338" y="385894"/>
            <a:ext cx="9966123" cy="864066"/>
          </a:xfrm>
        </p:spPr>
        <p:txBody>
          <a:bodyPr/>
          <a:lstStyle/>
          <a:p>
            <a:r>
              <a:rPr lang="ru-RU" sz="25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для родителей по воспитанию детей с ММД</a:t>
            </a:r>
            <a:endParaRPr lang="ru-RU" sz="25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BDDBA8-FC46-E840-AF43-73AFED712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5831" y="1174459"/>
            <a:ext cx="6620040" cy="4921541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Наблюдение у невролога</a:t>
            </a:r>
          </a:p>
          <a:p>
            <a:pPr marL="4572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Повторение дома изученного материала</a:t>
            </a:r>
          </a:p>
          <a:p>
            <a:pPr marL="4572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 помогать с заданиями </a:t>
            </a:r>
          </a:p>
          <a:p>
            <a:pPr marL="4572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Самое вредное для здоровья и бессмысленно для обучения — не выпускать ребенка из-за стола, пока все уроки не будут сделаны, и ругать его при этом за то, что он постоянно отвлекается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405804-6576-3F74-8A98-C6C979CE5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38" y="1114338"/>
            <a:ext cx="3667387" cy="511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26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CE709E-3672-69D2-8F9E-B50515847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509" y="609600"/>
            <a:ext cx="10553351" cy="850084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задержка речевого развития?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F7FC33-658A-A3E4-42C2-9345BB211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010" y="1459683"/>
            <a:ext cx="6758909" cy="4974671"/>
          </a:xfrm>
        </p:spPr>
        <p:txBody>
          <a:bodyPr/>
          <a:lstStyle/>
          <a:p>
            <a:pPr indent="443230" algn="l">
              <a:lnSpc>
                <a:spcPct val="101000"/>
              </a:lnSpc>
              <a:spcAft>
                <a:spcPts val="25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Задержка речевого развития – понятие, отражающее более медленные темпы освоения норм родного языка детьми на этапе раннего и среднего речевого онтогенеза</a:t>
            </a:r>
          </a:p>
          <a:p>
            <a:pPr indent="443230" algn="l">
              <a:lnSpc>
                <a:spcPct val="101000"/>
              </a:lnSpc>
              <a:spcAft>
                <a:spcPts val="25"/>
              </a:spcAft>
            </a:pP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3230" algn="l">
              <a:lnSpc>
                <a:spcPct val="101000"/>
              </a:lnSpc>
              <a:spcAft>
                <a:spcPts val="25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Задержка речевого развития является медико-педагогической 	проблемой, затрагивающей аспекты педиатрии, детской неврологии, логопедии и детской психологии</a:t>
            </a:r>
          </a:p>
          <a:p>
            <a:pPr indent="0" algn="l">
              <a:lnSpc>
                <a:spcPct val="101000"/>
              </a:lnSpc>
              <a:spcAft>
                <a:spcPts val="25"/>
              </a:spcAft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l">
              <a:lnSpc>
                <a:spcPct val="101000"/>
              </a:lnSpc>
              <a:spcAft>
                <a:spcPts val="25"/>
              </a:spcAft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05667F-B66D-F413-4623-CEE6CDD41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57" y="1459684"/>
            <a:ext cx="4054501" cy="497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85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2D188-650A-C2A4-E42E-B95B8835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27" y="251670"/>
            <a:ext cx="10477849" cy="838899"/>
          </a:xfrm>
        </p:spPr>
        <p:txBody>
          <a:bodyPr>
            <a:normAutofit/>
          </a:bodyPr>
          <a:lstStyle/>
          <a:p>
            <a:r>
              <a:rPr lang="ru-RU" sz="25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для родителей по воспитанию детей с ММД</a:t>
            </a:r>
            <a:endParaRPr lang="ru-RU" sz="25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E9D34C-B674-B3A3-58FC-B8761A291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451" y="1090569"/>
            <a:ext cx="8613316" cy="52095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Каждую деятельность необходимо представить четкой короткой инструкцией, вынесенной в виде рисунка или схемы и находящейся перед глазами ребенка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Поддерживайте здоровый образ жизни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Не имеет смысла тренировать у ребенка внимание или память: это не дает результатов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 следует перегружать ребенка занятиями в различных кружках и студиях</a:t>
            </a:r>
          </a:p>
          <a:p>
            <a:pPr marL="4572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семье необходимо сохранять доброжелательную обстановку, проявлять терпение заботу и мягкое руководство деятельностью ребенка. Забота и правильная организация деятельности оптимизирует развитие ребенка, предотвращает отклонения или осложнения в протекании этого процесса</a:t>
            </a:r>
            <a:endParaRPr lang="ru-RU" sz="1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74434A-2E21-C319-C228-D21791C57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766" y="2164360"/>
            <a:ext cx="2929936" cy="316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18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3CD44D-3B9B-53E8-773A-E8926626B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842" y="327172"/>
            <a:ext cx="10519795" cy="9899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5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Родителям детей с ЗПР</a:t>
            </a:r>
            <a:br>
              <a:rPr lang="ru-RU" sz="25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5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6B6C3E-D088-1F6D-EBED-32CAE6F9C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452" y="1543574"/>
            <a:ext cx="7432031" cy="4704826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Не следует на ребенка смотреть как на маленького, беспомощного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 Не предъявлять завышенные требования к ребенку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 Для того, чтобы сохранить работоспособность такого ребенка, не нанесите учебной нагрузкой дополнительного вреда его здоровью; внимательно отнеситесь к организации его труда и отдыха</a:t>
            </a:r>
            <a:endParaRPr lang="ru-RU" sz="4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 Психологи и врачи утверждают, что перерывы во время выполнения домашнего задания крайне необходимы</a:t>
            </a:r>
            <a:endParaRPr lang="ru-RU" sz="4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 Самооценка ребенка во многом зависит от оценки окружающих его людей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kern="1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  Наблюдение у врачей</a:t>
            </a:r>
            <a:endParaRPr lang="ru-RU" sz="48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800" b="0" i="0" dirty="0">
              <a:solidFill>
                <a:srgbClr val="617381"/>
              </a:solidFill>
              <a:effectLst/>
              <a:highlight>
                <a:srgbClr val="FAFCFF"/>
              </a:highlight>
              <a:latin typeface="lato" panose="020F0502020204030203" pitchFamily="34" charset="0"/>
            </a:endParaRPr>
          </a:p>
          <a:p>
            <a:pPr marL="4572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C8D26E-319D-CDDF-06CD-3C0880849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483" y="251669"/>
            <a:ext cx="3951830" cy="429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197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EBD642-6C47-FE87-D62F-5B627952E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96912" cy="1194033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задержка речевого развития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07392B-3775-ED5C-AFA5-B866B67B0849}"/>
              </a:ext>
            </a:extLst>
          </p:cNvPr>
          <p:cNvSpPr txBox="1"/>
          <p:nvPr/>
        </p:nvSpPr>
        <p:spPr>
          <a:xfrm>
            <a:off x="1036319" y="1965959"/>
            <a:ext cx="6413105" cy="2874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3230" algn="just">
              <a:lnSpc>
                <a:spcPct val="101000"/>
              </a:lnSpc>
              <a:spcAft>
                <a:spcPts val="25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Задержка речевого развития может вызываться причинами биологического и социального порядка. В анамнезе детей с задержкой речевого развития, 	как правило, прослеживаются внутриутробная гипоксия и асфиксия 	в 	родах, родовые травмы, внутриутробные инфекции; недоношенность или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переношенность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ЧМТ, гипотрофия, неонатальные менингиты и энцефалиты, частые или длительные заболевания раннего возраста, ослабляющие 	ребенка, 	поствакцинальные осложнения </a:t>
            </a:r>
          </a:p>
          <a:p>
            <a:pPr indent="443230" algn="l">
              <a:lnSpc>
                <a:spcPct val="101000"/>
              </a:lnSpc>
              <a:spcAft>
                <a:spcPts val="25"/>
              </a:spcAft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A907BA-BF12-83A4-6795-DB5F488ED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403" y="1965959"/>
            <a:ext cx="3959629" cy="393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6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220E83-3247-CA44-74EA-40875CCA9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959" y="75501"/>
            <a:ext cx="10066788" cy="1568741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этапы и условные нормы речевого развития </a:t>
            </a:r>
            <a:b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детей раннего возраста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E2EC06-7218-EA53-7A0C-6900FA5DA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4" y="1535185"/>
            <a:ext cx="10294418" cy="4790114"/>
          </a:xfrm>
        </p:spPr>
        <p:txBody>
          <a:bodyPr/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правильного понимания того, какие признаки свидетельствуют о задержке речевого развития, необходимо знать основные этапы и условные нормы речевого развития детей раннего возраста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D84A28-A27B-1813-FFC2-030125068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46" y="2343589"/>
            <a:ext cx="7149313" cy="3646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7531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9B54E-E80D-9D04-0D11-65D9BF480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7280" y="609600"/>
            <a:ext cx="6644640" cy="914400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Проявления задержки речевого развития</a:t>
            </a:r>
            <a:endParaRPr lang="ru-RU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0B4BA93-9307-E5E6-FF93-7C502E5683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78" y="1587243"/>
            <a:ext cx="4313613" cy="410711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59A7DA-E799-D6CA-051D-5CE78330E992}"/>
              </a:ext>
            </a:extLst>
          </p:cNvPr>
          <p:cNvSpPr txBox="1"/>
          <p:nvPr/>
        </p:nvSpPr>
        <p:spPr>
          <a:xfrm>
            <a:off x="4663718" y="1524000"/>
            <a:ext cx="6888201" cy="4354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fontAlgn="base">
              <a:lnSpc>
                <a:spcPct val="101000"/>
              </a:lnSpc>
              <a:spcAft>
                <a:spcPts val="2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endParaRPr lang="ru-RU" sz="1800" u="none" strike="noStrike" dirty="0">
              <a:solidFill>
                <a:schemeClr val="accent1">
                  <a:lumMod val="50000"/>
                </a:schemeClr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1000"/>
              </a:lnSpc>
              <a:spcAft>
                <a:spcPts val="2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аномальное 	протекание 	доречевого периода (малая активность </a:t>
            </a:r>
            <a:r>
              <a:rPr lang="ru-RU" sz="1800" u="none" strike="noStrike" dirty="0" err="1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гуления</a:t>
            </a: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лепета, беззвучность, однотипные вокализации); </a:t>
            </a:r>
          </a:p>
          <a:p>
            <a:pPr marL="342900" lvl="0" indent="-342900" algn="just" fontAlgn="base">
              <a:lnSpc>
                <a:spcPct val="103000"/>
              </a:lnSpc>
              <a:spcAft>
                <a:spcPts val="1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реакции на звук, речь у ребенка в возрасте 1 года; </a:t>
            </a:r>
          </a:p>
          <a:p>
            <a:pPr marL="342900" lvl="0" indent="-342900" algn="just" fontAlgn="base">
              <a:lnSpc>
                <a:spcPct val="103000"/>
              </a:lnSpc>
              <a:spcAft>
                <a:spcPts val="1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неактивные попытки повторения чужих слов (эхолалии) у ребенка в возрасте 1,5 лет; </a:t>
            </a:r>
          </a:p>
          <a:p>
            <a:pPr marL="342900" lvl="0" indent="-342900" algn="just" fontAlgn="base">
              <a:lnSpc>
                <a:spcPct val="103000"/>
              </a:lnSpc>
              <a:spcAft>
                <a:spcPts val="1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невозможность в 1,5-2 года на слух выполнить простое задание;  </a:t>
            </a:r>
          </a:p>
          <a:p>
            <a:pPr marL="342900" lvl="0" indent="-342900" algn="just" fontAlgn="base">
              <a:lnSpc>
                <a:spcPct val="107000"/>
              </a:lnSpc>
              <a:spcAft>
                <a:spcPts val="1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самостоятельных слов в </a:t>
            </a:r>
          </a:p>
          <a:p>
            <a:pPr marR="170180" indent="443230" algn="just">
              <a:lnSpc>
                <a:spcPct val="103000"/>
              </a:lnSpc>
              <a:spcAft>
                <a:spcPts val="15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возрасте 2-х лет; </a:t>
            </a:r>
          </a:p>
          <a:p>
            <a:pPr marL="342900" lvl="0" indent="-342900" algn="just" fontAlgn="base">
              <a:lnSpc>
                <a:spcPct val="107000"/>
              </a:lnSpc>
              <a:spcAft>
                <a:spcPts val="1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неспособность соединения слов в </a:t>
            </a:r>
          </a:p>
          <a:p>
            <a:pPr marR="170180" indent="443230" algn="just">
              <a:lnSpc>
                <a:spcPct val="103000"/>
              </a:lnSpc>
              <a:spcAft>
                <a:spcPts val="15"/>
              </a:spcAft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простые фразы в возрасте 2,5-3-х лет; </a:t>
            </a:r>
          </a:p>
          <a:p>
            <a:pPr marL="342900" lvl="0" indent="-342900" algn="just" fontAlgn="base">
              <a:lnSpc>
                <a:spcPct val="103000"/>
              </a:lnSpc>
              <a:spcAft>
                <a:spcPts val="15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chemeClr val="accent1">
                    <a:lumMod val="50000"/>
                  </a:scheme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полное отсутствие собственной речи в 3 года (ребенок употребляет в речи только заученные фразы из книжек, мультфильмов и пр.); </a:t>
            </a:r>
          </a:p>
        </p:txBody>
      </p:sp>
    </p:spTree>
    <p:extLst>
      <p:ext uri="{BB962C8B-B14F-4D97-AF65-F5344CB8AC3E}">
        <p14:creationId xmlns:p14="http://schemas.microsoft.com/office/powerpoint/2010/main" val="1300673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8D400-73C3-ADC3-0805-0FA71164C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58473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Пособия и игры, способствующие развитию мелкой моторики, внимания, пассивного словаря и активизации речи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D0F632-87CC-F6ED-E773-951F4DBB4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732" y="1535185"/>
            <a:ext cx="10202139" cy="4560815"/>
          </a:xfrm>
        </p:spPr>
        <p:txBody>
          <a:bodyPr/>
          <a:lstStyle/>
          <a:p>
            <a:pPr marR="170180" indent="0" algn="just">
              <a:lnSpc>
                <a:spcPct val="103000"/>
              </a:lnSpc>
              <a:spcAft>
                <a:spcPts val="15"/>
              </a:spcAft>
              <a:buNone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Необходимо, чтобы игрушки, с которыми играет ребенок, носили развивающую направленность. Пособия и дидактические игры,  способствующие развитию мелкой моторики, внимания, пассивного словаря и активизации речи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673E1C-3281-DF84-FF86-41D4F4D3A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812" y="2521768"/>
            <a:ext cx="4880847" cy="399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30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031AC4-EED1-2C5E-C2AB-9E8B794425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388" y="1029748"/>
            <a:ext cx="6378072" cy="4798504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81DD52-1456-B01E-07D2-6961C9DE87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7" r="3018" b="8291"/>
          <a:stretch/>
        </p:blipFill>
        <p:spPr>
          <a:xfrm>
            <a:off x="450210" y="889232"/>
            <a:ext cx="4205680" cy="50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850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489A4AAE-D9A2-1854-8897-07C0888309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75606" y="165976"/>
            <a:ext cx="4686513" cy="60214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DDD663-4DE1-F80B-0017-BD34428B6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820" y="724383"/>
            <a:ext cx="3757041" cy="499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38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E5676-C2F2-47D3-2AC7-EB7BE2EBC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50084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Советы родителям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ADB87A-628A-9FAA-7DBC-010BCA660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99" y="1459684"/>
            <a:ext cx="10721129" cy="4636316"/>
          </a:xfrm>
        </p:spPr>
        <p:txBody>
          <a:bodyPr/>
          <a:lstStyle/>
          <a:p>
            <a:pPr marL="45720" indent="0">
              <a:buNone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Очень часто родители не понимают всю важность проблемы своего ребёнка и отказываются идти в специализированные ДОУ, когда это рекомендует логопед или психолог, даже не задумываясь, что просто логопед не решит их проблему, что нужны совсем другие условия и среда, специалисты, программа. Советы родителям. 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Обязательно проконсультироваться со специалистами медицинского учреждения: 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европатолог, логопед (дефектолог, ЛОР.) Больше говорите с ребенком, озвучивая все действия (кормление, одевание, купание, комментируя окружающее, не боясь повторения одних и тех же слов, произносите их четко, терпеливо, доброжелательно</a:t>
            </a:r>
          </a:p>
          <a:p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15CBED-D03C-9559-4878-8C1CA92924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" t="26799" r="2097" b="22814"/>
          <a:stretch/>
        </p:blipFill>
        <p:spPr>
          <a:xfrm>
            <a:off x="3447875" y="3276597"/>
            <a:ext cx="4899171" cy="319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4518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1611</TotalTime>
  <Words>977</Words>
  <Application>Microsoft Office PowerPoint</Application>
  <PresentationFormat>Широкоэкранный</PresentationFormat>
  <Paragraphs>80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Bahnschrift Condensed</vt:lpstr>
      <vt:lpstr>Calibri</vt:lpstr>
      <vt:lpstr>Corbel</vt:lpstr>
      <vt:lpstr>lato</vt:lpstr>
      <vt:lpstr>Times New Roman</vt:lpstr>
      <vt:lpstr>Trebuchet MS</vt:lpstr>
      <vt:lpstr>Базис</vt:lpstr>
      <vt:lpstr>Государственное бюджетное учреждение  «Центр диагностики и консультирования» Краснодарского края</vt:lpstr>
      <vt:lpstr>Что такое задержка речевого развития?</vt:lpstr>
      <vt:lpstr>Причины задержка речевого развития </vt:lpstr>
      <vt:lpstr>Основные этапы и условные нормы речевого развития  детей раннего возраста</vt:lpstr>
      <vt:lpstr>Проявления задержки речевого развития</vt:lpstr>
      <vt:lpstr>Пособия и игры, способствующие развитию мелкой моторики, внимания, пассивного словаря и активизации речи</vt:lpstr>
      <vt:lpstr>Презентация PowerPoint</vt:lpstr>
      <vt:lpstr>Презентация PowerPoint</vt:lpstr>
      <vt:lpstr>Советы родителям </vt:lpstr>
      <vt:lpstr>Специалисты, способные помочь малышу  с задержкой речевого развития</vt:lpstr>
      <vt:lpstr>Презентация PowerPoint</vt:lpstr>
      <vt:lpstr>Фрагменты занятий со специалистами</vt:lpstr>
      <vt:lpstr>Фрагменты занятий со специалистами</vt:lpstr>
      <vt:lpstr>Фрагменты занятий с родителями</vt:lpstr>
      <vt:lpstr>Прогноз и профилактика </vt:lpstr>
      <vt:lpstr>Как определить динамику развития речи малыша? </vt:lpstr>
      <vt:lpstr>Задачи педагога-психолога</vt:lpstr>
      <vt:lpstr>Цели педагога-психолога</vt:lpstr>
      <vt:lpstr>Рекомендации для родителей по воспитанию детей с ММД</vt:lpstr>
      <vt:lpstr>Рекомендации для родителей по воспитанию детей с ММД</vt:lpstr>
      <vt:lpstr>Родителям детей с ЗПР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учреждение  «Центр диагностики и консультирования» Краснодарского края</dc:title>
  <dc:creator>ооо мвм</dc:creator>
  <cp:lastModifiedBy>ПК</cp:lastModifiedBy>
  <cp:revision>22</cp:revision>
  <dcterms:created xsi:type="dcterms:W3CDTF">2023-08-30T15:47:05Z</dcterms:created>
  <dcterms:modified xsi:type="dcterms:W3CDTF">2024-05-17T07:26:32Z</dcterms:modified>
</cp:coreProperties>
</file>