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9" r:id="rId2"/>
    <p:sldId id="278" r:id="rId3"/>
    <p:sldId id="256" r:id="rId4"/>
    <p:sldId id="339" r:id="rId5"/>
    <p:sldId id="279" r:id="rId6"/>
    <p:sldId id="344" r:id="rId7"/>
    <p:sldId id="337" r:id="rId8"/>
    <p:sldId id="331" r:id="rId9"/>
    <p:sldId id="338" r:id="rId10"/>
    <p:sldId id="330" r:id="rId11"/>
    <p:sldId id="340" r:id="rId12"/>
    <p:sldId id="336" r:id="rId13"/>
    <p:sldId id="341" r:id="rId14"/>
    <p:sldId id="342" r:id="rId15"/>
    <p:sldId id="324" r:id="rId16"/>
    <p:sldId id="310" r:id="rId17"/>
    <p:sldId id="314" r:id="rId18"/>
    <p:sldId id="325" r:id="rId19"/>
    <p:sldId id="328" r:id="rId20"/>
    <p:sldId id="315" r:id="rId21"/>
    <p:sldId id="332" r:id="rId22"/>
    <p:sldId id="343" r:id="rId23"/>
    <p:sldId id="333" r:id="rId24"/>
    <p:sldId id="317" r:id="rId25"/>
    <p:sldId id="327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FCC"/>
    <a:srgbClr val="A9CDF5"/>
    <a:srgbClr val="5EA2EC"/>
    <a:srgbClr val="79B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>
      <p:cViewPr varScale="1">
        <p:scale>
          <a:sx n="89" d="100"/>
          <a:sy n="89" d="100"/>
        </p:scale>
        <p:origin x="1310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BCFD72-C1BE-4101-8C52-501A4CBCFA94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5DA1B-98E2-41A9-97D1-60866F82D5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923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5DA1B-98E2-41A9-97D1-60866F82D5E1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2616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E098E-394A-46DB-A3B7-345068B37439}" type="datetime1">
              <a:rPr lang="ru-RU" smtClean="0"/>
              <a:pPr>
                <a:defRPr/>
              </a:pPr>
              <a:t>26.03.2023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683F0-5FAF-4FBD-BFDB-583C1CCB1E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E6985-514F-4336-A782-3CFCD075AF13}" type="datetime1">
              <a:rPr lang="ru-RU" smtClean="0"/>
              <a:pPr>
                <a:defRPr/>
              </a:pPr>
              <a:t>26.03.2023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99BB6-4546-4F6D-908B-AC06F6B64F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7C763-9073-470A-9F98-12BAF61ADACB}" type="datetime1">
              <a:rPr lang="ru-RU" smtClean="0"/>
              <a:pPr>
                <a:defRPr/>
              </a:pPr>
              <a:t>26.03.2023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486D2-B027-4222-803A-DDE9115FC3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82BDC-FCC3-4F4E-A691-F1730BB4453F}" type="datetime1">
              <a:rPr lang="ru-RU" smtClean="0"/>
              <a:pPr>
                <a:defRPr/>
              </a:pPr>
              <a:t>26.03.2023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6D035-09B2-4FAC-BF01-6D395D3A75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6AC2E-E47D-4691-B5B5-13921A89E378}" type="datetime1">
              <a:rPr lang="ru-RU" smtClean="0"/>
              <a:pPr>
                <a:defRPr/>
              </a:pPr>
              <a:t>26.03.2023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3DA39-B868-4127-9C1B-C40A47E464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4846C-3933-4655-8A27-1970738BED96}" type="datetime1">
              <a:rPr lang="ru-RU" smtClean="0"/>
              <a:pPr>
                <a:defRPr/>
              </a:pPr>
              <a:t>26.03.2023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96663-0B2D-487A-86DB-FE73BE69A0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B3E14-C797-4498-BE86-BBB4D8799801}" type="datetime1">
              <a:rPr lang="ru-RU" smtClean="0"/>
              <a:pPr>
                <a:defRPr/>
              </a:pPr>
              <a:t>26.03.2023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E67A1-C3FA-4EA8-9F49-3E9B98EF55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2B032-EA68-4C4F-ACB8-1CD596636142}" type="datetime1">
              <a:rPr lang="ru-RU" smtClean="0"/>
              <a:pPr>
                <a:defRPr/>
              </a:pPr>
              <a:t>26.03.2023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2CDFD-AA97-4E3C-A8D1-DAAAD1D469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9D155-1402-4A3A-99BF-1D746DF377B8}" type="datetime1">
              <a:rPr lang="ru-RU" smtClean="0"/>
              <a:pPr>
                <a:defRPr/>
              </a:pPr>
              <a:t>26.03.2023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07305-DC76-4688-A427-D874A4F86D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4A16C-0345-4EDD-BD98-C1B683CF7BC2}" type="datetime1">
              <a:rPr lang="ru-RU" smtClean="0"/>
              <a:pPr>
                <a:defRPr/>
              </a:pPr>
              <a:t>26.03.2023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BADB2-BFFE-454A-B62F-D5C30DC4B0A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C31AC-8B02-414C-A90E-A1E1CED0E52C}" type="datetime1">
              <a:rPr lang="ru-RU" smtClean="0"/>
              <a:pPr>
                <a:defRPr/>
              </a:pPr>
              <a:t>26.03.2023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535E2-1BEF-40B6-A717-4E08BCAA79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98F4AD-784F-4A55-A6F2-F8B94CBFF134}" type="datetime1">
              <a:rPr lang="ru-RU" smtClean="0"/>
              <a:pPr>
                <a:defRPr/>
              </a:pPr>
              <a:t>26.03.2023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www.logoped.ru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0ADDF1-3810-4C25-BC63-10EA6F11CA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10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4"/>
          <p:cNvSpPr txBox="1">
            <a:spLocks noChangeArrowheads="1"/>
          </p:cNvSpPr>
          <p:nvPr/>
        </p:nvSpPr>
        <p:spPr bwMode="auto">
          <a:xfrm>
            <a:off x="251520" y="500063"/>
            <a:ext cx="878497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Речевые игры с элементами ритмической визуализации при автоматизации и дифференциации свистящих звуков  у детей с ОВЗ </a:t>
            </a: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827584" y="5589240"/>
            <a:ext cx="62060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Подготовила:  </a:t>
            </a:r>
          </a:p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учитель- логопед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Александрова Е.Н. МБДОУ № 22  </a:t>
            </a:r>
          </a:p>
          <a:p>
            <a:pPr algn="ct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Усть-Лабинский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</a:t>
            </a:r>
          </a:p>
        </p:txBody>
      </p:sp>
      <p:pic>
        <p:nvPicPr>
          <p:cNvPr id="11" name="Рисунок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005064"/>
            <a:ext cx="2592288" cy="26903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02309" y="260648"/>
            <a:ext cx="274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09583" y="838567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0853" y="119976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4217354"/>
            <a:ext cx="3075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223" y="4217579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20072" y="119976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2708559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7597" y="391769"/>
            <a:ext cx="7102755" cy="6153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C:\Users\user\Desktop\IMG-20221023-WA0011.jpg"/>
          <p:cNvPicPr/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4860032" y="2100347"/>
            <a:ext cx="3383426" cy="4204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SAD\Desktop\фото 22\IMG-20221024-WA00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613227" y="2102252"/>
            <a:ext cx="3371201" cy="420432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182796" y="391769"/>
            <a:ext cx="6058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None/>
            </a:pP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звуков в словах</a:t>
            </a:r>
          </a:p>
        </p:txBody>
      </p:sp>
      <p:sp>
        <p:nvSpPr>
          <p:cNvPr id="13" name="Овал 12"/>
          <p:cNvSpPr/>
          <p:nvPr/>
        </p:nvSpPr>
        <p:spPr>
          <a:xfrm>
            <a:off x="679816" y="1346826"/>
            <a:ext cx="3456384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818126" y="1364879"/>
            <a:ext cx="3456384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83610" y="1371723"/>
            <a:ext cx="21986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«Лесенка»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28391" y="1387288"/>
            <a:ext cx="2545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«Пирамидка»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987824" y="890956"/>
            <a:ext cx="3456384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21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8437528" cy="4431823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4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546451" y="1220577"/>
            <a:ext cx="884568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«Парковка»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654082"/>
            <a:ext cx="5400600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7195" y="340900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997888" y="187216"/>
            <a:ext cx="6958488" cy="5560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Users\дом\Desktop\он\IMG_20230324_102846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5429256" y="928670"/>
            <a:ext cx="3500462" cy="5650904"/>
          </a:xfrm>
          <a:prstGeom prst="rect">
            <a:avLst/>
          </a:prstGeom>
          <a:noFill/>
        </p:spPr>
      </p:pic>
      <p:pic>
        <p:nvPicPr>
          <p:cNvPr id="5124" name="Picture 4" descr="C:\Users\дом\Desktop\он\IMG_20230324_102602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6200000">
            <a:off x="1799180" y="274012"/>
            <a:ext cx="1811464" cy="5072099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/>
        </p:nvSpPr>
        <p:spPr>
          <a:xfrm>
            <a:off x="997888" y="1236994"/>
            <a:ext cx="3646120" cy="42827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158488"/>
            <a:ext cx="6058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None/>
            </a:pP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звуков в словах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7" t="14300" r="1467" b="15351"/>
          <a:stretch/>
        </p:blipFill>
        <p:spPr>
          <a:xfrm rot="5400000">
            <a:off x="1371735" y="3182640"/>
            <a:ext cx="266635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92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2904" y="838746"/>
            <a:ext cx="8437528" cy="4431823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4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904" y="69306"/>
            <a:ext cx="9108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46941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971600" y="174316"/>
            <a:ext cx="6840760" cy="5847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дом\Desktop\он\IMG_20230324_10282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323528" y="951229"/>
            <a:ext cx="3714776" cy="5627608"/>
          </a:xfrm>
          <a:prstGeom prst="rect">
            <a:avLst/>
          </a:prstGeom>
          <a:noFill/>
        </p:spPr>
      </p:pic>
      <p:pic>
        <p:nvPicPr>
          <p:cNvPr id="4099" name="Picture 3" descr="C:\Users\дом\Desktop\он\IMG_20230324_102742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4857752" y="1857364"/>
            <a:ext cx="3571900" cy="3588359"/>
          </a:xfrm>
          <a:prstGeom prst="rect">
            <a:avLst/>
          </a:prstGeom>
          <a:noFill/>
        </p:spPr>
      </p:pic>
      <p:pic>
        <p:nvPicPr>
          <p:cNvPr id="8" name="Picture 3" descr="C:\Users\дом\Desktop\он\IMG_20230324_102742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4830507" y="1844824"/>
            <a:ext cx="3571900" cy="3588359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4705798" y="1086193"/>
            <a:ext cx="3456384" cy="39539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43683" y="174316"/>
            <a:ext cx="60583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звуков в словах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1086193"/>
            <a:ext cx="3287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«Ритмический круг»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43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28600" y="367881"/>
            <a:ext cx="8686800" cy="64807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звуков в </a:t>
            </a: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словах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2150" y="1731321"/>
            <a:ext cx="4851937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70056" y="1526775"/>
            <a:ext cx="274434" cy="3063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12700" algn="ctr">
              <a:lnSpc>
                <a:spcPts val="1390"/>
              </a:lnSpc>
              <a:spcAft>
                <a:spcPts val="1200"/>
              </a:spcAft>
              <a:tabLst>
                <a:tab pos="288290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75247" y="1467721"/>
            <a:ext cx="274434" cy="3063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12700" algn="just">
              <a:lnSpc>
                <a:spcPts val="1390"/>
              </a:lnSpc>
              <a:spcAft>
                <a:spcPts val="1200"/>
              </a:spcAft>
              <a:tabLst>
                <a:tab pos="288290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70056" y="78480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71599" y="363181"/>
            <a:ext cx="7056785" cy="716097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дом\Desktop\он\IMG_20230324_102510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214282" y="1285860"/>
            <a:ext cx="3857652" cy="5366724"/>
          </a:xfrm>
          <a:prstGeom prst="rect">
            <a:avLst/>
          </a:prstGeom>
          <a:noFill/>
        </p:spPr>
      </p:pic>
      <p:pic>
        <p:nvPicPr>
          <p:cNvPr id="2051" name="Picture 3" descr="C:\Users\дом\Desktop\он\IMG_20230324_102536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6200000">
            <a:off x="5287212" y="1725323"/>
            <a:ext cx="2855859" cy="3857653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/>
        </p:nvSpPr>
        <p:spPr>
          <a:xfrm>
            <a:off x="4521489" y="1303486"/>
            <a:ext cx="3456384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11139" y="1305179"/>
            <a:ext cx="3287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«Ритмический круг»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98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1409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3" y="6093296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9513" y="189798"/>
            <a:ext cx="8748461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971600" y="332656"/>
            <a:ext cx="7200800" cy="497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1" name="Picture 3" descr="C:\Users\дом\Desktop\он\IMG_20230324_101424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966873" y="1444285"/>
            <a:ext cx="3258575" cy="5339281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788135" y="918028"/>
            <a:ext cx="3456384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148064" y="933331"/>
            <a:ext cx="3456384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35742" y="869431"/>
            <a:ext cx="218040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«Сирень»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24580" y="69354"/>
            <a:ext cx="6058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звуков в словах</a:t>
            </a:r>
          </a:p>
        </p:txBody>
      </p:sp>
    </p:spTree>
    <p:extLst>
      <p:ext uri="{BB962C8B-B14F-4D97-AF65-F5344CB8AC3E}">
        <p14:creationId xmlns:p14="http://schemas.microsoft.com/office/powerpoint/2010/main" val="114588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1409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395536" y="188640"/>
            <a:ext cx="8496944" cy="814118"/>
          </a:xfrm>
          <a:ln>
            <a:solidFill>
              <a:srgbClr val="92D050"/>
            </a:solidFill>
          </a:ln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звуков в словах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Игра 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«Домино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Игра  «Домино»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69836" y="411948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547664" y="260648"/>
            <a:ext cx="5968383" cy="6330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C:\Users\дом\Desktop\он\IMG_20230324_102631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3518792" y="2348880"/>
            <a:ext cx="5562800" cy="2950269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5004048" y="1677250"/>
            <a:ext cx="2592288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Users\дом\Desktop\он\IMG_20230324_101343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220739" y="1414301"/>
            <a:ext cx="3147414" cy="5370072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498302" y="893700"/>
            <a:ext cx="2592288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98302" y="781249"/>
            <a:ext cx="244971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Пособие  «Ананас»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30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 bwMode="auto">
          <a:xfrm>
            <a:off x="395536" y="-99392"/>
            <a:ext cx="857929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звуков в </a:t>
            </a:r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словосочетаниях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611560" y="1"/>
            <a:ext cx="8208912" cy="5486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Users\дом\Desktop\он\IMG_20230324_102802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2067923" y="1423366"/>
            <a:ext cx="5357850" cy="5310225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3018656" y="771709"/>
            <a:ext cx="3456384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31416" y="795484"/>
            <a:ext cx="36308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«Ритмический круг»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12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2231137"/>
            <a:ext cx="8784976" cy="3257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endParaRPr lang="ru-RU" sz="2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914400" algn="l"/>
              </a:tabLst>
            </a:pPr>
            <a:endParaRPr lang="ru-RU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8838" y="123747"/>
            <a:ext cx="835292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звуков </a:t>
            </a: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фразе.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 «Кручу-верчу»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547664" y="332624"/>
            <a:ext cx="6552728" cy="5760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C:\Users\дом\Desktop\он\IMG_20230324_102410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251520" y="1268760"/>
            <a:ext cx="3786214" cy="5369871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4775302" y="1132465"/>
            <a:ext cx="3456384" cy="36569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C:\Users\дом\Desktop\он\IMG_20230324_102319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8457197">
            <a:off x="5034762" y="2563949"/>
            <a:ext cx="3357554" cy="31346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5098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 bwMode="auto">
          <a:xfrm>
            <a:off x="469652" y="0"/>
            <a:ext cx="8579296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звуков во фразе.</a:t>
            </a:r>
          </a:p>
        </p:txBody>
      </p:sp>
      <p:sp>
        <p:nvSpPr>
          <p:cNvPr id="2" name="Овал 1"/>
          <p:cNvSpPr/>
          <p:nvPr/>
        </p:nvSpPr>
        <p:spPr>
          <a:xfrm flipV="1">
            <a:off x="1187624" y="116632"/>
            <a:ext cx="7128792" cy="57911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C:\Users\дом\Desktop\он\IMG_20230324_102346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285720" y="1142984"/>
            <a:ext cx="3357586" cy="5333647"/>
          </a:xfrm>
          <a:prstGeom prst="rect">
            <a:avLst/>
          </a:prstGeom>
          <a:noFill/>
        </p:spPr>
      </p:pic>
      <p:pic>
        <p:nvPicPr>
          <p:cNvPr id="10243" name="Picture 3" descr="C:\Users\дом\Desktop\он\IMG_20230324_102256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3643306" y="4089432"/>
            <a:ext cx="2965444" cy="2768568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643305" y="1170226"/>
            <a:ext cx="2984603" cy="38320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811149" y="1077118"/>
            <a:ext cx="2725618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«Кручу-верчу»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924" y="1480052"/>
            <a:ext cx="3107024" cy="259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02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2286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48917" y="1011481"/>
            <a:ext cx="2600392" cy="281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12700" algn="just">
              <a:lnSpc>
                <a:spcPts val="1390"/>
              </a:lnSpc>
              <a:spcAft>
                <a:spcPts val="1200"/>
              </a:spcAft>
              <a:tabLst>
                <a:tab pos="288290" algn="l"/>
              </a:tabLs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«Кинофильм»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45194" y="3886346"/>
            <a:ext cx="255198" cy="281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12700" algn="just">
              <a:lnSpc>
                <a:spcPts val="1390"/>
              </a:lnSpc>
              <a:spcAft>
                <a:spcPts val="1200"/>
              </a:spcAft>
              <a:tabLst>
                <a:tab pos="288290" algn="l"/>
              </a:tabLs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3768184"/>
            <a:ext cx="2481387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043608" y="288712"/>
            <a:ext cx="7161907" cy="4931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C:\Users\дом\Desktop\он\IMG_20230324_102437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285720" y="1307848"/>
            <a:ext cx="3357586" cy="5198163"/>
          </a:xfrm>
          <a:prstGeom prst="rect">
            <a:avLst/>
          </a:prstGeom>
          <a:noFill/>
        </p:spPr>
      </p:pic>
      <p:pic>
        <p:nvPicPr>
          <p:cNvPr id="11267" name="Picture 3" descr="C:\Users\дом\Desktop\он\IMG_20230324_101824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6200000">
            <a:off x="4170254" y="1258978"/>
            <a:ext cx="4357718" cy="5125862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4389990" y="937899"/>
            <a:ext cx="3456384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199770"/>
            <a:ext cx="61875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звуков во фразе.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8410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908720"/>
            <a:ext cx="79208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Визуально-ритмические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ряды представляют собой последовательно-выложенную серию предметов.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Ритмическая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является генетически обусловленной, и у детей с нормой развития она развивается наиболее активно в дошкольный период, а у детей с отклонениями чувство ритма не становится средством пространственно-временной организации движений, деятельности и поведения вследствие имеющегося дефекта. 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4567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6" y="6887"/>
            <a:ext cx="9108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57752" y="3916923"/>
            <a:ext cx="3288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Пособие «У Зои на зонтике»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928670"/>
            <a:ext cx="35301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Пособие «У Сони на санках…»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259632" y="260648"/>
            <a:ext cx="6840760" cy="5715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064086" y="3916923"/>
            <a:ext cx="3036306" cy="3693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786314" y="937431"/>
            <a:ext cx="3025668" cy="35719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28596" y="928670"/>
            <a:ext cx="3571900" cy="3408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14348" y="928670"/>
            <a:ext cx="3293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«У киски в миске…»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C:\Users\дом\Desktop\он\IMG_20230324_101258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428596" y="1448472"/>
            <a:ext cx="3357586" cy="5153840"/>
          </a:xfrm>
          <a:prstGeom prst="rect">
            <a:avLst/>
          </a:prstGeom>
          <a:noFill/>
        </p:spPr>
      </p:pic>
      <p:pic>
        <p:nvPicPr>
          <p:cNvPr id="12291" name="Picture 3" descr="C:\Users\дом\Desktop\он\IMG_20230324_102140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6200000">
            <a:off x="5269242" y="701282"/>
            <a:ext cx="2286001" cy="3824502"/>
          </a:xfrm>
          <a:prstGeom prst="rect">
            <a:avLst/>
          </a:prstGeom>
          <a:noFill/>
        </p:spPr>
      </p:pic>
      <p:pic>
        <p:nvPicPr>
          <p:cNvPr id="12292" name="Picture 4" descr="C:\Users\дом\Desktop\он\IMG_20230324_102046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 rot="16200000">
            <a:off x="5244595" y="3729314"/>
            <a:ext cx="2428868" cy="371477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24454" y="23802"/>
            <a:ext cx="61875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звуков во фразе.</a:t>
            </a:r>
          </a:p>
        </p:txBody>
      </p:sp>
    </p:spTree>
    <p:extLst>
      <p:ext uri="{BB962C8B-B14F-4D97-AF65-F5344CB8AC3E}">
        <p14:creationId xmlns:p14="http://schemas.microsoft.com/office/powerpoint/2010/main" val="27656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260648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29124" y="1268760"/>
            <a:ext cx="48415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«Помоги лягушатам спрятаться»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115616" y="260648"/>
            <a:ext cx="6984776" cy="66802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148064" y="4071942"/>
            <a:ext cx="2736304" cy="3693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429124" y="1214423"/>
            <a:ext cx="4499992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>
            <a:off x="107504" y="476672"/>
            <a:ext cx="45719" cy="45719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572000" y="407194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Пособие «Сумки»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14348" y="1000108"/>
            <a:ext cx="31293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«У Деда Мороза…»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0" y="1000108"/>
            <a:ext cx="4499992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 descr="C:\Users\дом\Desktop\он\IMG_20230324_102025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4969381" y="1714488"/>
            <a:ext cx="3419475" cy="2276476"/>
          </a:xfrm>
          <a:prstGeom prst="rect">
            <a:avLst/>
          </a:prstGeom>
          <a:noFill/>
        </p:spPr>
      </p:pic>
      <p:pic>
        <p:nvPicPr>
          <p:cNvPr id="13315" name="Picture 3" descr="C:\Users\дом\Desktop\он\IMG_20230324_102106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6200000">
            <a:off x="5607557" y="3884077"/>
            <a:ext cx="2143125" cy="3419475"/>
          </a:xfrm>
          <a:prstGeom prst="rect">
            <a:avLst/>
          </a:prstGeom>
          <a:noFill/>
        </p:spPr>
      </p:pic>
      <p:pic>
        <p:nvPicPr>
          <p:cNvPr id="13316" name="Picture 4" descr="C:\Users\дом\Desktop\он\IMG_20230324_101140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428596" y="1785926"/>
            <a:ext cx="3398423" cy="482208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21112" y="140813"/>
            <a:ext cx="61875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звуков во фразе.</a:t>
            </a:r>
          </a:p>
        </p:txBody>
      </p:sp>
    </p:spTree>
    <p:extLst>
      <p:ext uri="{BB962C8B-B14F-4D97-AF65-F5344CB8AC3E}">
        <p14:creationId xmlns:p14="http://schemas.microsoft.com/office/powerpoint/2010/main" val="214950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16016" y="4293096"/>
            <a:ext cx="3923928" cy="889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>
              <a:spcBef>
                <a:spcPts val="2250"/>
              </a:spcBef>
              <a:spcAft>
                <a:spcPts val="1875"/>
              </a:spcAft>
            </a:pPr>
            <a:r>
              <a:rPr lang="ru-RU" b="1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</a:endParaRPr>
          </a:p>
          <a:p>
            <a:pPr algn="just" fontAlgn="t">
              <a:spcAft>
                <a:spcPts val="1875"/>
              </a:spcAft>
            </a:pPr>
            <a:r>
              <a:rPr lang="ru-RU" dirty="0" smtClean="0">
                <a:solidFill>
                  <a:srgbClr val="32323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07006" y="155801"/>
            <a:ext cx="6517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звуков во фразах</a:t>
            </a: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64617" y="242193"/>
            <a:ext cx="7002524" cy="4983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 descr="C:\Users\дом\Desktop\он\IMG_20230324_101752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491815" y="1340768"/>
            <a:ext cx="8148129" cy="5184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8403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332656"/>
            <a:ext cx="8136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5763" y="-201404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205026"/>
            <a:ext cx="51480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Пособие «Ритмический круг».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50541" y="3095802"/>
            <a:ext cx="255198" cy="281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12700" algn="just">
              <a:lnSpc>
                <a:spcPts val="1390"/>
              </a:lnSpc>
              <a:spcAft>
                <a:spcPts val="1200"/>
              </a:spcAft>
              <a:tabLst>
                <a:tab pos="288290" algn="l"/>
              </a:tabLs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12696" y="3239818"/>
            <a:ext cx="255198" cy="281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12700" algn="just">
              <a:lnSpc>
                <a:spcPts val="1390"/>
              </a:lnSpc>
              <a:spcAft>
                <a:spcPts val="1200"/>
              </a:spcAft>
              <a:tabLst>
                <a:tab pos="288290" algn="l"/>
              </a:tabLs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079612" y="282548"/>
            <a:ext cx="6840760" cy="6248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99592" y="1271047"/>
            <a:ext cx="3888432" cy="3408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8" name="Picture 2" descr="C:\Users\дом\Desktop\он\IMG_20230324_102653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554413" y="1790677"/>
            <a:ext cx="4578790" cy="4723153"/>
          </a:xfrm>
          <a:prstGeom prst="rect">
            <a:avLst/>
          </a:prstGeom>
          <a:noFill/>
        </p:spPr>
      </p:pic>
      <p:pic>
        <p:nvPicPr>
          <p:cNvPr id="14339" name="Picture 3" descr="C:\Users\дом\Desktop\он\IMG_20230324_093332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5436096" y="1700808"/>
            <a:ext cx="3286148" cy="481302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flipH="1">
            <a:off x="18344" y="89981"/>
            <a:ext cx="92170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</a:t>
            </a: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звуков в текстах</a:t>
            </a:r>
            <a:r>
              <a:rPr lang="ru-RU" sz="1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50000"/>
              </a:lnSpc>
              <a:buNone/>
            </a:pP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45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0"/>
            <a:ext cx="8712968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Дифференциация свистящих звуков</a:t>
            </a:r>
          </a:p>
          <a:p>
            <a:pPr algn="ctr"/>
            <a:r>
              <a:rPr lang="ru-RU" sz="2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i="1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467544" y="260648"/>
            <a:ext cx="820891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C:\Users\дом\Desktop\он\IMG_20230324_101520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5819267" y="1646039"/>
            <a:ext cx="3214710" cy="488299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65333" y="953344"/>
            <a:ext cx="51480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Пособие «Парковка».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971600" y="958093"/>
            <a:ext cx="3456384" cy="39539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" descr="C:\Users\дом\Desktop\он\IMG_20230324_102715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6200000">
            <a:off x="2439572" y="-646035"/>
            <a:ext cx="963826" cy="57227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736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132856"/>
            <a:ext cx="6696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ВНИМАНИЕ! 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2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549864" y="62626"/>
            <a:ext cx="84707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Визуально-ритмические ряды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63688" y="1327590"/>
            <a:ext cx="7573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547664" y="66098"/>
            <a:ext cx="6408712" cy="6300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Картинки девочки - 71 фото - картинки и рисунки: скачать бесплатн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2765433"/>
            <a:ext cx="3024336" cy="3984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Users\дом\Desktop\он\IMG_20230324_102715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6200000">
            <a:off x="3933676" y="-2165331"/>
            <a:ext cx="1420661" cy="8435170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2951819" y="774986"/>
            <a:ext cx="3384376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593772" y="778330"/>
            <a:ext cx="2382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«Парковка»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1017" y="2888257"/>
            <a:ext cx="6292941" cy="323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улучшает артикуляционную моторику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развивает внимание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помогает автоматизировать звуки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улучшает пространственное восприятие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развивает фонематический слух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выравнивает психоэмоциональное состояние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тренирует память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дополняет сенсорное развитие</a:t>
            </a:r>
          </a:p>
          <a:p>
            <a:pPr>
              <a:spcAft>
                <a:spcPts val="0"/>
              </a:spcAf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549864" y="62626"/>
            <a:ext cx="84707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Визуально-ритмические ряды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71800" y="963330"/>
            <a:ext cx="7573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547664" y="66098"/>
            <a:ext cx="6408712" cy="6300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" descr="C:\Users\дом\Desktop\он\IMG_20230324_102742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5316121" y="1944753"/>
            <a:ext cx="3571900" cy="3588359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/>
        </p:nvSpPr>
        <p:spPr>
          <a:xfrm>
            <a:off x="5421632" y="1172208"/>
            <a:ext cx="3456384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1301694"/>
            <a:ext cx="6431569" cy="5078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развитию чувства ритма;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слухового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зрительного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пространственного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восприятия;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мелкой моторики;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фонематического слуха;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связной речи, запуск речи;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-автоматизация и дифференциация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нарушенных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звуков;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коррекция слоговой структуры слова;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артикуляционного аппарат;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обучение грамоте, обучение чтению;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формированию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и представлений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окружающем мире.</a:t>
            </a:r>
          </a:p>
          <a:p>
            <a:pPr>
              <a:spcAft>
                <a:spcPts val="0"/>
              </a:spcAf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05880" y="1184043"/>
            <a:ext cx="3287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«Ритмический круг»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91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 flipH="1" flipV="1">
            <a:off x="107504" y="1916832"/>
            <a:ext cx="216024" cy="7200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u="sng" dirty="0" smtClean="0">
                <a:solidFill>
                  <a:srgbClr val="C00000"/>
                </a:solidFill>
              </a:rPr>
              <a:t> </a:t>
            </a:r>
            <a:r>
              <a:rPr lang="ru-RU" sz="2400" dirty="0"/>
              <a:t> 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548680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над свистящими звуками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2204864"/>
            <a:ext cx="53823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звуков.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Дифференциация. </a:t>
            </a:r>
          </a:p>
        </p:txBody>
      </p:sp>
      <p:sp>
        <p:nvSpPr>
          <p:cNvPr id="4" name="Овал 3"/>
          <p:cNvSpPr/>
          <p:nvPr/>
        </p:nvSpPr>
        <p:spPr>
          <a:xfrm>
            <a:off x="395536" y="548680"/>
            <a:ext cx="7992888" cy="5847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573016"/>
            <a:ext cx="1838325" cy="287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51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 flipH="1" flipV="1">
            <a:off x="107504" y="1916832"/>
            <a:ext cx="216024" cy="7200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u="sng" dirty="0" smtClean="0">
                <a:solidFill>
                  <a:srgbClr val="C00000"/>
                </a:solidFill>
              </a:rPr>
              <a:t> </a:t>
            </a:r>
            <a:r>
              <a:rPr lang="ru-RU" sz="2400" dirty="0"/>
              <a:t> 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7805" y="155538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</a:t>
            </a: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тап </a:t>
            </a: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над свистящими звуками</a:t>
            </a:r>
          </a:p>
        </p:txBody>
      </p:sp>
      <p:sp>
        <p:nvSpPr>
          <p:cNvPr id="4" name="Овал 3"/>
          <p:cNvSpPr/>
          <p:nvPr/>
        </p:nvSpPr>
        <p:spPr>
          <a:xfrm>
            <a:off x="397805" y="155538"/>
            <a:ext cx="7992888" cy="10772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45" r="6762" b="27709"/>
          <a:stretch/>
        </p:blipFill>
        <p:spPr>
          <a:xfrm rot="10800000">
            <a:off x="2098993" y="1988840"/>
            <a:ext cx="4662518" cy="4662518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2702060" y="1396484"/>
            <a:ext cx="3456384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99520" y="1396484"/>
            <a:ext cx="3287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«Ритмический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круг»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50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 flipH="1" flipV="1">
            <a:off x="107504" y="1916832"/>
            <a:ext cx="216024" cy="7200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u="sng" dirty="0" smtClean="0">
                <a:solidFill>
                  <a:srgbClr val="C00000"/>
                </a:solidFill>
              </a:rPr>
              <a:t> </a:t>
            </a:r>
            <a:r>
              <a:rPr lang="ru-RU" sz="2400" dirty="0"/>
              <a:t> 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96758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автоматизации свистящих звуков</a:t>
            </a:r>
          </a:p>
        </p:txBody>
      </p:sp>
      <p:sp>
        <p:nvSpPr>
          <p:cNvPr id="4" name="Овал 3"/>
          <p:cNvSpPr/>
          <p:nvPr/>
        </p:nvSpPr>
        <p:spPr>
          <a:xfrm>
            <a:off x="459419" y="188640"/>
            <a:ext cx="7992888" cy="59289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31653" y="1268760"/>
            <a:ext cx="8120654" cy="476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Автоматизация поставленного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звука проводится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строгой последовательности:</a:t>
            </a:r>
            <a:endParaRPr lang="ru-RU" sz="2400" dirty="0"/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Автоматизация звука в слогах (прямых, обратных, со стечением согласных);</a:t>
            </a:r>
            <a:endParaRPr lang="ru-RU" sz="2400" dirty="0"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Автоматизация звука в словах (в начале слова, середине, конце);</a:t>
            </a:r>
            <a:endParaRPr lang="ru-RU" sz="2400" dirty="0"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Автоматизация звука в предложениях;</a:t>
            </a:r>
            <a:endParaRPr lang="ru-RU" sz="2400" dirty="0"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Автоматизация звука в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чистоговорках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стихах;</a:t>
            </a:r>
            <a:endParaRPr lang="ru-RU" sz="2400" dirty="0"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Автоматизация звука в коротких, а затем длинных рассказах;</a:t>
            </a:r>
            <a:endParaRPr lang="ru-RU" sz="2400" dirty="0"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Автоматизация звука в разговорной речи.</a:t>
            </a:r>
            <a:endParaRPr lang="ru-RU" sz="2400" dirty="0">
              <a:effectLst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71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890956"/>
            <a:ext cx="8162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Пособия «Звуковые дорожки»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 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05160" y="188640"/>
            <a:ext cx="8687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звуков в слогах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043608" y="260648"/>
            <a:ext cx="6840760" cy="512767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дом\Desktop\он\IMG_20230324_101917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848561" y="1491120"/>
            <a:ext cx="7572428" cy="5102651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2987824" y="890956"/>
            <a:ext cx="3456384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17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22509"/>
            <a:ext cx="8856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«Звуковые тренажеры»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 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05160" y="188640"/>
            <a:ext cx="8687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звуков в словах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043608" y="260648"/>
            <a:ext cx="6840760" cy="512767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C:\Users\user\Desktop\IMG-20221023-WA0003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3096344" cy="227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IMG-20221023-WA0002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067944" y="1412776"/>
            <a:ext cx="2952328" cy="2250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IMG-20221023-WA0006.jpg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508104" y="4133645"/>
            <a:ext cx="2880320" cy="2212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IMG-20221023-WA0005.jpg"/>
          <p:cNvPicPr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979712" y="4133645"/>
            <a:ext cx="3024336" cy="2216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вал 9"/>
          <p:cNvSpPr/>
          <p:nvPr/>
        </p:nvSpPr>
        <p:spPr>
          <a:xfrm>
            <a:off x="2555776" y="878781"/>
            <a:ext cx="3456384" cy="4286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2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3484</TotalTime>
  <Words>524</Words>
  <Application>Microsoft Office PowerPoint</Application>
  <PresentationFormat>Экран (4:3)</PresentationFormat>
  <Paragraphs>150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Александров Александр Александрович</cp:lastModifiedBy>
  <cp:revision>345</cp:revision>
  <dcterms:created xsi:type="dcterms:W3CDTF">2011-05-16T19:40:12Z</dcterms:created>
  <dcterms:modified xsi:type="dcterms:W3CDTF">2023-03-26T12:11:12Z</dcterms:modified>
</cp:coreProperties>
</file>