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1" r:id="rId3"/>
    <p:sldId id="291" r:id="rId4"/>
    <p:sldId id="270" r:id="rId5"/>
    <p:sldId id="292" r:id="rId6"/>
    <p:sldId id="293" r:id="rId7"/>
    <p:sldId id="31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06" r:id="rId18"/>
    <p:sldId id="320" r:id="rId19"/>
    <p:sldId id="318" r:id="rId20"/>
    <p:sldId id="319" r:id="rId21"/>
    <p:sldId id="298" r:id="rId22"/>
    <p:sldId id="27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0000"/>
    <a:srgbClr val="F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4" autoAdjust="0"/>
    <p:restoredTop sz="94660"/>
  </p:normalViewPr>
  <p:slideViewPr>
    <p:cSldViewPr>
      <p:cViewPr varScale="1">
        <p:scale>
          <a:sx n="68" d="100"/>
          <a:sy n="68" d="100"/>
        </p:scale>
        <p:origin x="145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1540C9-8106-4AB7-8FE5-613364F0C987}" type="datetimeFigureOut">
              <a:rPr lang="ru-RU" smtClean="0"/>
              <a:t>28.03.2023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61D3B-536F-4DE0-838E-60A181EB1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614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761D3B-536F-4DE0-838E-60A181EB1BE2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927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image" Target="../media/image37.jpg"/><Relationship Id="rId7" Type="http://schemas.openxmlformats.org/officeDocument/2006/relationships/image" Target="../media/image41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g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1.gif"/><Relationship Id="rId7" Type="http://schemas.openxmlformats.org/officeDocument/2006/relationships/image" Target="../media/image10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2646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1547664" y="4682511"/>
            <a:ext cx="5516488" cy="1752225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400" b="1" dirty="0">
              <a:latin typeface="Georgia" pitchFamily="18" charset="0"/>
            </a:endParaRPr>
          </a:p>
          <a:p>
            <a:r>
              <a:rPr lang="ru-RU" b="1" i="1" dirty="0">
                <a:latin typeface="Georgia" pitchFamily="18" charset="0"/>
              </a:rPr>
              <a:t>Учитель-логопед </a:t>
            </a:r>
          </a:p>
          <a:p>
            <a:r>
              <a:rPr lang="ru-RU" b="1" i="1" dirty="0" err="1">
                <a:latin typeface="Georgia" pitchFamily="18" charset="0"/>
              </a:rPr>
              <a:t>Удовыченко</a:t>
            </a:r>
            <a:r>
              <a:rPr lang="ru-RU" b="1" i="1" dirty="0">
                <a:latin typeface="Georgia" pitchFamily="18" charset="0"/>
              </a:rPr>
              <a:t> Наталья Викторовна</a:t>
            </a:r>
          </a:p>
          <a:p>
            <a:r>
              <a:rPr lang="ru-RU" b="1" i="1" dirty="0" err="1">
                <a:latin typeface="Georgia" pitchFamily="18" charset="0"/>
              </a:rPr>
              <a:t>Усть</a:t>
            </a:r>
            <a:r>
              <a:rPr lang="ru-RU" b="1" i="1" dirty="0">
                <a:latin typeface="Georgia" pitchFamily="18" charset="0"/>
              </a:rPr>
              <a:t>-Лабинский район МБДОУ 12</a:t>
            </a:r>
          </a:p>
        </p:txBody>
      </p:sp>
      <p:sp>
        <p:nvSpPr>
          <p:cNvPr id="10" name="Овал 9"/>
          <p:cNvSpPr/>
          <p:nvPr/>
        </p:nvSpPr>
        <p:spPr>
          <a:xfrm rot="20977994">
            <a:off x="6315437" y="2418443"/>
            <a:ext cx="648072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С</a:t>
            </a:r>
          </a:p>
        </p:txBody>
      </p:sp>
      <p:sp>
        <p:nvSpPr>
          <p:cNvPr id="15" name="Овал 14"/>
          <p:cNvSpPr/>
          <p:nvPr/>
        </p:nvSpPr>
        <p:spPr>
          <a:xfrm rot="1114218">
            <a:off x="4030645" y="2581477"/>
            <a:ext cx="628762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Georgia" pitchFamily="18" charset="0"/>
              </a:rPr>
              <a:t>Ц</a:t>
            </a:r>
          </a:p>
        </p:txBody>
      </p:sp>
      <p:sp>
        <p:nvSpPr>
          <p:cNvPr id="13" name="Овал 12"/>
          <p:cNvSpPr/>
          <p:nvPr/>
        </p:nvSpPr>
        <p:spPr>
          <a:xfrm rot="20249108">
            <a:off x="2065308" y="2529895"/>
            <a:ext cx="648072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Georgia" pitchFamily="18" charset="0"/>
              </a:rPr>
              <a:t>З</a:t>
            </a:r>
          </a:p>
        </p:txBody>
      </p:sp>
      <p:sp>
        <p:nvSpPr>
          <p:cNvPr id="16" name="Овал 15"/>
          <p:cNvSpPr/>
          <p:nvPr/>
        </p:nvSpPr>
        <p:spPr>
          <a:xfrm rot="856340">
            <a:off x="2383616" y="4112040"/>
            <a:ext cx="562702" cy="54624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Georgia" pitchFamily="18" charset="0"/>
              </a:rPr>
              <a:t>С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5556" y="487225"/>
            <a:ext cx="7992888" cy="153518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Georgia" panose="02040502050405020303" pitchFamily="18" charset="0"/>
              </a:rPr>
              <a:t>Приемы постановки и автоматизации свистящих звуков.</a:t>
            </a:r>
          </a:p>
        </p:txBody>
      </p:sp>
      <p:pic>
        <p:nvPicPr>
          <p:cNvPr id="17" name="Picture 8">
            <a:extLst>
              <a:ext uri="{FF2B5EF4-FFF2-40B4-BE49-F238E27FC236}">
                <a16:creationId xmlns:a16="http://schemas.microsoft.com/office/drawing/2014/main" id="{D63A9E15-0165-45ED-A3E7-C86A032BE16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705" y="2776039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">
            <a:extLst>
              <a:ext uri="{FF2B5EF4-FFF2-40B4-BE49-F238E27FC236}">
                <a16:creationId xmlns:a16="http://schemas.microsoft.com/office/drawing/2014/main" id="{2720EE83-7F6F-449C-82E5-FD7006B18D1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4151" y="3392996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 descr="http://estalsad5.edumsko.ru/uploads/3000/2204/section/263589/chto_ya_vizhu.png">
            <a:extLst>
              <a:ext uri="{FF2B5EF4-FFF2-40B4-BE49-F238E27FC236}">
                <a16:creationId xmlns:a16="http://schemas.microsoft.com/office/drawing/2014/main" id="{7D62763D-77AA-4DCA-B84F-4164E188B6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976073" y="2681508"/>
            <a:ext cx="2928794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980728"/>
            <a:ext cx="8784976" cy="5688632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179512" y="164966"/>
            <a:ext cx="8784976" cy="510778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ПОДГОТОВИТЕЛЬНЫЙ ЭТАП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66448" y="1734495"/>
            <a:ext cx="2222691" cy="44267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960000"/>
                </a:solidFill>
                <a:latin typeface="Georgia" pitchFamily="18" charset="0"/>
              </a:rPr>
              <a:t>«конфетка»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366707" y="1734495"/>
            <a:ext cx="2314195" cy="442674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960000"/>
                </a:solidFill>
                <a:latin typeface="Georgia" pitchFamily="18" charset="0"/>
              </a:rPr>
              <a:t>«орешек»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544C7BA-4707-4240-B1C2-FDA507A665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64" b="21251"/>
          <a:stretch/>
        </p:blipFill>
        <p:spPr>
          <a:xfrm>
            <a:off x="567104" y="2457700"/>
            <a:ext cx="2621380" cy="41138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3AC8EDA-FAA6-41C7-AC5C-9F37C30572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953" b="11151"/>
          <a:stretch/>
        </p:blipFill>
        <p:spPr>
          <a:xfrm>
            <a:off x="3366707" y="2455141"/>
            <a:ext cx="2468281" cy="40544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BF54BAD-EE20-477F-BE40-95AB750629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310" y="2590099"/>
            <a:ext cx="2316721" cy="3992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015289B-E551-42EF-989C-47BDDC084965}"/>
              </a:ext>
            </a:extLst>
          </p:cNvPr>
          <p:cNvSpPr txBox="1"/>
          <p:nvPr/>
        </p:nvSpPr>
        <p:spPr>
          <a:xfrm>
            <a:off x="6107310" y="1734495"/>
            <a:ext cx="2314195" cy="442674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960000"/>
                </a:solidFill>
                <a:latin typeface="Georgia" pitchFamily="18" charset="0"/>
              </a:rPr>
              <a:t>«обезьянка»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421A9A2-D473-4565-910B-9BE7D420C738}"/>
              </a:ext>
            </a:extLst>
          </p:cNvPr>
          <p:cNvSpPr txBox="1"/>
          <p:nvPr/>
        </p:nvSpPr>
        <p:spPr>
          <a:xfrm>
            <a:off x="269268" y="956275"/>
            <a:ext cx="8784976" cy="510778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Упражнения для укрепления кончика языка</a:t>
            </a:r>
          </a:p>
        </p:txBody>
      </p:sp>
    </p:spTree>
    <p:extLst>
      <p:ext uri="{BB962C8B-B14F-4D97-AF65-F5344CB8AC3E}">
        <p14:creationId xmlns:p14="http://schemas.microsoft.com/office/powerpoint/2010/main" val="1122974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268760"/>
            <a:ext cx="8784976" cy="5400600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2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2" cstate="print"/>
          <a:srcRect r="73590" b="75850"/>
          <a:stretch>
            <a:fillRect/>
          </a:stretch>
        </p:blipFill>
        <p:spPr bwMode="auto">
          <a:xfrm>
            <a:off x="9323512" y="1508387"/>
            <a:ext cx="1656184" cy="2004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3" name="TextBox 52"/>
          <p:cNvSpPr txBox="1"/>
          <p:nvPr/>
        </p:nvSpPr>
        <p:spPr>
          <a:xfrm>
            <a:off x="277247" y="315244"/>
            <a:ext cx="8712967" cy="510778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Упражнения для укрепления кончика языка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763688" y="1545025"/>
            <a:ext cx="5273232" cy="442674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960000"/>
                </a:solidFill>
                <a:latin typeface="Georgia" pitchFamily="18" charset="0"/>
              </a:rPr>
              <a:t>«</a:t>
            </a:r>
            <a:r>
              <a:rPr lang="ru-RU" sz="2000" b="1" dirty="0" err="1">
                <a:solidFill>
                  <a:srgbClr val="960000"/>
                </a:solidFill>
                <a:latin typeface="Georgia" pitchFamily="18" charset="0"/>
              </a:rPr>
              <a:t>Бодалки</a:t>
            </a:r>
            <a:r>
              <a:rPr lang="ru-RU" sz="2000" b="1" dirty="0">
                <a:solidFill>
                  <a:srgbClr val="960000"/>
                </a:solidFill>
                <a:latin typeface="Georgia" pitchFamily="18" charset="0"/>
              </a:rPr>
              <a:t>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78034A-5587-4E73-971A-D1108EC459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144" y="2195208"/>
            <a:ext cx="2697776" cy="4284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5156CF0-986F-4CA3-9C32-204E421838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325" y="2195988"/>
            <a:ext cx="2697776" cy="4182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15400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1329274"/>
            <a:ext cx="8251596" cy="4896697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467544" y="409248"/>
            <a:ext cx="7959004" cy="510778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Упражнения для укрепления кончика языка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60981" y="1789816"/>
            <a:ext cx="3597723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960000"/>
                </a:solidFill>
                <a:latin typeface="Georgia" pitchFamily="18" charset="0"/>
              </a:rPr>
              <a:t>«КОТЁНОК ЛАКАЕТ МОЛОКО»</a:t>
            </a:r>
          </a:p>
        </p:txBody>
      </p:sp>
      <p:pic>
        <p:nvPicPr>
          <p:cNvPr id="1026" name="Picture 2" descr="https://gas-kvas.com/uploads/posts/2023-01/1673561019_gas-kvas-com-p-koshka-moet-kotenka-risunok-detskii-25.jpg">
            <a:extLst>
              <a:ext uri="{FF2B5EF4-FFF2-40B4-BE49-F238E27FC236}">
                <a16:creationId xmlns:a16="http://schemas.microsoft.com/office/drawing/2014/main" id="{174A847E-CB98-4646-93A8-4ED37D09F7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572581"/>
            <a:ext cx="2615545" cy="2213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1.slide-share.ru/s_slide/4b10a2db49270a9d2c8c16cf8cabfa73/4e7b68fc-2784-440a-afc3-dca4155253b9.jpeg">
            <a:extLst>
              <a:ext uri="{FF2B5EF4-FFF2-40B4-BE49-F238E27FC236}">
                <a16:creationId xmlns:a16="http://schemas.microsoft.com/office/drawing/2014/main" id="{A14EF4FF-E468-4C3D-9696-01BAFBCF1F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92" t="44018" r="31931" b="20993"/>
          <a:stretch/>
        </p:blipFill>
        <p:spPr bwMode="auto">
          <a:xfrm>
            <a:off x="4932040" y="2799714"/>
            <a:ext cx="2952328" cy="2069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6D667FD-688C-4363-B87C-6373FB07489A}"/>
              </a:ext>
            </a:extLst>
          </p:cNvPr>
          <p:cNvSpPr txBox="1"/>
          <p:nvPr/>
        </p:nvSpPr>
        <p:spPr>
          <a:xfrm>
            <a:off x="4685298" y="1806177"/>
            <a:ext cx="3597723" cy="578882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960000"/>
                </a:solidFill>
                <a:latin typeface="Georgia" pitchFamily="18" charset="0"/>
              </a:rPr>
              <a:t>«ВКУСНЫЕ УПРАЖНЕНИЯ ДЛЯ ЯЗЫКА»</a:t>
            </a:r>
          </a:p>
        </p:txBody>
      </p:sp>
    </p:spTree>
    <p:extLst>
      <p:ext uri="{BB962C8B-B14F-4D97-AF65-F5344CB8AC3E}">
        <p14:creationId xmlns:p14="http://schemas.microsoft.com/office/powerpoint/2010/main" val="2441248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268760"/>
            <a:ext cx="8784976" cy="5400600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971600" y="464121"/>
            <a:ext cx="6624736" cy="510778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ПОДГОТОВИТЕЛЬНЫЙ ЭТАП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671108" y="1396409"/>
            <a:ext cx="2314195" cy="510778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960000"/>
                </a:solidFill>
                <a:latin typeface="Georgia" pitchFamily="18" charset="0"/>
              </a:rPr>
              <a:t>«горка»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995C9D3-3C1E-44C2-8BFA-D5A5A0D4D0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10" y="2069074"/>
            <a:ext cx="2867141" cy="402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Упражнение &quot;Ветер дует с горки&quot;">
            <a:extLst>
              <a:ext uri="{FF2B5EF4-FFF2-40B4-BE49-F238E27FC236}">
                <a16:creationId xmlns:a16="http://schemas.microsoft.com/office/drawing/2014/main" id="{496DE4B8-35C5-41FD-AA05-15252BED81AC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43" t="18181" r="2000" b="31690"/>
          <a:stretch/>
        </p:blipFill>
        <p:spPr bwMode="auto">
          <a:xfrm>
            <a:off x="3828206" y="2708921"/>
            <a:ext cx="4056162" cy="21793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87884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268760"/>
            <a:ext cx="8784976" cy="5400600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467544" y="409248"/>
            <a:ext cx="7959004" cy="510778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Упражнения для укрепления кончика языка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259632" y="1484784"/>
            <a:ext cx="5904656" cy="71508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960000"/>
                </a:solidFill>
                <a:latin typeface="Georgia" pitchFamily="18" charset="0"/>
              </a:rPr>
              <a:t>«Горка» удерживаем под счет палочки, трубочку.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46707FC-D5A8-451B-80A5-68BFD56CD6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694" y="2188277"/>
            <a:ext cx="2297366" cy="4079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B43D250-4B08-462A-BFD4-75C68B27A0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387403"/>
            <a:ext cx="2185228" cy="3880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4EEDAA8-E493-4E73-A4A5-FC8B7DB31A7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8" r="9408" b="28274"/>
          <a:stretch/>
        </p:blipFill>
        <p:spPr>
          <a:xfrm>
            <a:off x="610054" y="2415896"/>
            <a:ext cx="2707272" cy="37494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112809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905588"/>
            <a:ext cx="8784976" cy="5400600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95536" y="1673424"/>
            <a:ext cx="2314195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960000"/>
                </a:solidFill>
                <a:latin typeface="Georgia" pitchFamily="18" charset="0"/>
              </a:rPr>
              <a:t>«ДЕРЖИ ПАЛОЧКУ»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25C7C55-843B-4334-858C-8391962046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089813"/>
            <a:ext cx="2314195" cy="4109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96823CD-9575-493C-9D72-E47EAF2790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771" y="2496046"/>
            <a:ext cx="1796245" cy="3093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A8C415B-7E1A-4BE8-A264-50360F9C4F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870" y="2204864"/>
            <a:ext cx="2314195" cy="4109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6796B90-3870-4460-9A1A-2B72D9D78C89}"/>
              </a:ext>
            </a:extLst>
          </p:cNvPr>
          <p:cNvSpPr txBox="1"/>
          <p:nvPr/>
        </p:nvSpPr>
        <p:spPr>
          <a:xfrm>
            <a:off x="3138207" y="1722957"/>
            <a:ext cx="2314195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960000"/>
                </a:solidFill>
                <a:latin typeface="Georgia" pitchFamily="18" charset="0"/>
              </a:rPr>
              <a:t>«ПОСВИСТЕТЬ»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8EB5C9-F60A-400D-9A2A-87EF948FBB8D}"/>
              </a:ext>
            </a:extLst>
          </p:cNvPr>
          <p:cNvSpPr txBox="1"/>
          <p:nvPr/>
        </p:nvSpPr>
        <p:spPr>
          <a:xfrm>
            <a:off x="5740434" y="1687687"/>
            <a:ext cx="2670663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960000"/>
                </a:solidFill>
                <a:latin typeface="Georgia" pitchFamily="18" charset="0"/>
              </a:rPr>
              <a:t>«ВОЛК ЗУБАМИ ЩЁЛК»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C55F4F-90B6-4AA9-99BE-526FD73E8D6D}"/>
              </a:ext>
            </a:extLst>
          </p:cNvPr>
          <p:cNvSpPr txBox="1"/>
          <p:nvPr/>
        </p:nvSpPr>
        <p:spPr>
          <a:xfrm>
            <a:off x="1631537" y="176948"/>
            <a:ext cx="5184576" cy="578882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Georgia" pitchFamily="18" charset="0"/>
              </a:rPr>
              <a:t>ПОСТАНОВКА ЗВУКА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8DEFA9CC-0504-41AE-AD0B-89C3366EED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2463" y="-42894"/>
            <a:ext cx="1536274" cy="1449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59268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268760"/>
            <a:ext cx="8784976" cy="5400600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827584" y="1794732"/>
            <a:ext cx="2228977" cy="64698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Georgia" pitchFamily="18" charset="0"/>
              </a:rPr>
              <a:t>ФОРМИРУЕМ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Georgia" pitchFamily="18" charset="0"/>
              </a:rPr>
              <a:t>«ЖЕЛОБОК»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691680" y="426858"/>
            <a:ext cx="6264696" cy="578882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Georgia" pitchFamily="18" charset="0"/>
              </a:rPr>
              <a:t>ПОСТАНОВКА ЗВУКА</a:t>
            </a:r>
            <a:r>
              <a:rPr lang="en-US" sz="2800" b="1" dirty="0">
                <a:solidFill>
                  <a:schemeClr val="tx1"/>
                </a:solidFill>
                <a:latin typeface="Georgia" pitchFamily="18" charset="0"/>
              </a:rPr>
              <a:t> [</a:t>
            </a:r>
            <a:r>
              <a:rPr lang="ru-RU" sz="2800" b="1" dirty="0">
                <a:solidFill>
                  <a:schemeClr val="tx1"/>
                </a:solidFill>
                <a:latin typeface="Georgia" pitchFamily="18" charset="0"/>
              </a:rPr>
              <a:t>С</a:t>
            </a:r>
            <a:r>
              <a:rPr lang="en-US" sz="2800" b="1" dirty="0">
                <a:solidFill>
                  <a:schemeClr val="tx1"/>
                </a:solidFill>
                <a:latin typeface="Georgia" pitchFamily="18" charset="0"/>
              </a:rPr>
              <a:t>]</a:t>
            </a:r>
            <a:endParaRPr lang="ru-RU" sz="28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8FD8E5E-EBD8-4AC5-87C0-002BA3212E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3" b="20509"/>
          <a:stretch/>
        </p:blipFill>
        <p:spPr>
          <a:xfrm>
            <a:off x="714171" y="2599371"/>
            <a:ext cx="2770672" cy="3240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FC5D196-5323-40A6-A8FD-82059C955E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566" y="2421041"/>
            <a:ext cx="2203288" cy="3912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Упражнение &quot;Ветер дует с горки&quot;">
            <a:extLst>
              <a:ext uri="{FF2B5EF4-FFF2-40B4-BE49-F238E27FC236}">
                <a16:creationId xmlns:a16="http://schemas.microsoft.com/office/drawing/2014/main" id="{E0761EBB-D5D0-4E6E-8A77-9AD510DCDF22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44" t="18181" r="34258" b="31690"/>
          <a:stretch/>
        </p:blipFill>
        <p:spPr bwMode="auto">
          <a:xfrm>
            <a:off x="3605838" y="3140968"/>
            <a:ext cx="1760131" cy="18383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656C67-D3ED-45FD-8411-6778F21F00FD}"/>
              </a:ext>
            </a:extLst>
          </p:cNvPr>
          <p:cNvSpPr txBox="1"/>
          <p:nvPr/>
        </p:nvSpPr>
        <p:spPr>
          <a:xfrm>
            <a:off x="5387673" y="1899929"/>
            <a:ext cx="2885640" cy="37457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Georgia" pitchFamily="18" charset="0"/>
              </a:rPr>
              <a:t>«Произнести звук </a:t>
            </a:r>
            <a:r>
              <a:rPr lang="en-US" sz="1600" b="1" dirty="0">
                <a:solidFill>
                  <a:schemeClr val="tx1"/>
                </a:solidFill>
                <a:latin typeface="Georgia" pitchFamily="18" charset="0"/>
              </a:rPr>
              <a:t>[</a:t>
            </a:r>
            <a:r>
              <a:rPr lang="ru-RU" sz="1600" b="1" dirty="0">
                <a:solidFill>
                  <a:schemeClr val="tx1"/>
                </a:solidFill>
                <a:latin typeface="Georgia" pitchFamily="18" charset="0"/>
              </a:rPr>
              <a:t>С</a:t>
            </a:r>
            <a:r>
              <a:rPr lang="en-US" sz="1600" b="1" dirty="0">
                <a:solidFill>
                  <a:schemeClr val="tx1"/>
                </a:solidFill>
                <a:latin typeface="Georgia" pitchFamily="18" charset="0"/>
              </a:rPr>
              <a:t>]</a:t>
            </a:r>
            <a:r>
              <a:rPr lang="ru-RU" sz="1600" b="1" dirty="0">
                <a:solidFill>
                  <a:schemeClr val="tx1"/>
                </a:solidFill>
                <a:latin typeface="Georgia" pitchFamily="18" charset="0"/>
              </a:rPr>
              <a:t>»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F6BAAC30-971A-49B3-867E-3A2FF2BAC911}"/>
              </a:ext>
            </a:extLst>
          </p:cNvPr>
          <p:cNvSpPr/>
          <p:nvPr/>
        </p:nvSpPr>
        <p:spPr>
          <a:xfrm rot="20882413">
            <a:off x="8150835" y="3788242"/>
            <a:ext cx="549171" cy="5219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Georgia" pitchFamily="18" charset="0"/>
              </a:rPr>
              <a:t>С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2E6F03F3-183A-4275-A0AC-48FC3B5B88FA}"/>
              </a:ext>
            </a:extLst>
          </p:cNvPr>
          <p:cNvSpPr/>
          <p:nvPr/>
        </p:nvSpPr>
        <p:spPr>
          <a:xfrm rot="20882413">
            <a:off x="4898336" y="5857278"/>
            <a:ext cx="549171" cy="5219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Georgia" pitchFamily="18" charset="0"/>
              </a:rPr>
              <a:t>С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A6757F77-6D8D-41CA-93AC-8575374CBC11}"/>
              </a:ext>
            </a:extLst>
          </p:cNvPr>
          <p:cNvSpPr/>
          <p:nvPr/>
        </p:nvSpPr>
        <p:spPr>
          <a:xfrm rot="20882413">
            <a:off x="5302278" y="2691367"/>
            <a:ext cx="549171" cy="5219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Georgia" pitchFamily="18" charset="0"/>
              </a:rPr>
              <a:t>С</a:t>
            </a:r>
          </a:p>
        </p:txBody>
      </p:sp>
    </p:spTree>
    <p:extLst>
      <p:ext uri="{BB962C8B-B14F-4D97-AF65-F5344CB8AC3E}">
        <p14:creationId xmlns:p14="http://schemas.microsoft.com/office/powerpoint/2010/main" val="42707455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073234"/>
            <a:ext cx="8784976" cy="5596125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467544" y="409248"/>
            <a:ext cx="7959004" cy="510778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ПОСТАНОВКА ЗВУКА</a:t>
            </a:r>
            <a:r>
              <a:rPr lang="en-US" sz="2400" b="1" dirty="0">
                <a:solidFill>
                  <a:schemeClr val="tx1"/>
                </a:solidFill>
                <a:latin typeface="Georgia" pitchFamily="18" charset="0"/>
              </a:rPr>
              <a:t> [</a:t>
            </a:r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 З</a:t>
            </a:r>
            <a:r>
              <a:rPr lang="en-US" sz="2400" b="1" dirty="0">
                <a:solidFill>
                  <a:schemeClr val="tx1"/>
                </a:solidFill>
                <a:latin typeface="Georgia" pitchFamily="18" charset="0"/>
              </a:rPr>
              <a:t>]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051720" y="1149439"/>
            <a:ext cx="5040560" cy="510778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Тактильно-вибрационный контроль </a:t>
            </a:r>
            <a:endParaRPr lang="ru-RU" sz="2400" b="1" dirty="0">
              <a:solidFill>
                <a:srgbClr val="9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86211EA-93DC-4411-A620-938F39C20D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158"/>
          <a:stretch/>
        </p:blipFill>
        <p:spPr>
          <a:xfrm>
            <a:off x="2516009" y="1810620"/>
            <a:ext cx="3862074" cy="4692013"/>
          </a:xfrm>
          <a:prstGeom prst="rect">
            <a:avLst/>
          </a:prstGeom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A4EC395A-0CEF-4904-9F74-0F45D1F6AB3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121962">
            <a:off x="571047" y="2310907"/>
            <a:ext cx="1553426" cy="1553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id="{4BBDFC10-4A9E-4789-A855-C8789DD719A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65104">
            <a:off x="6894571" y="4007416"/>
            <a:ext cx="1553426" cy="1553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01704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048152"/>
            <a:ext cx="8784976" cy="5400600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467544" y="409248"/>
            <a:ext cx="7959004" cy="510778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ПОСТАНОВКА ЗВУКА </a:t>
            </a:r>
            <a:r>
              <a:rPr lang="en-US" sz="2400" b="1" dirty="0">
                <a:solidFill>
                  <a:schemeClr val="tx1"/>
                </a:solidFill>
                <a:latin typeface="Georgia" pitchFamily="18" charset="0"/>
              </a:rPr>
              <a:t>[</a:t>
            </a:r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Ц</a:t>
            </a:r>
            <a:r>
              <a:rPr lang="en-US" sz="2400" b="1" dirty="0">
                <a:solidFill>
                  <a:schemeClr val="tx1"/>
                </a:solidFill>
                <a:latin typeface="Georgia" pitchFamily="18" charset="0"/>
              </a:rPr>
              <a:t>]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7544" y="1233490"/>
            <a:ext cx="3168353" cy="442674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«Киска сердится»</a:t>
            </a:r>
            <a:endParaRPr lang="ru-RU" sz="2000" b="1" dirty="0">
              <a:solidFill>
                <a:srgbClr val="9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053E39-8A5D-4B35-BF38-10B57B6E5283}"/>
              </a:ext>
            </a:extLst>
          </p:cNvPr>
          <p:cNvSpPr txBox="1"/>
          <p:nvPr/>
        </p:nvSpPr>
        <p:spPr>
          <a:xfrm>
            <a:off x="4320175" y="1233490"/>
            <a:ext cx="4106373" cy="442674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«киска рассердилась и выскочила»</a:t>
            </a:r>
            <a:endParaRPr lang="ru-RU" sz="2000" b="1" dirty="0">
              <a:solidFill>
                <a:srgbClr val="9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5819DF6-519D-42FA-9DBD-53FD1E3D6B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1861502"/>
            <a:ext cx="2559825" cy="423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ADE3E05-0EEC-4682-AFB5-D538A72453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988" y="1861502"/>
            <a:ext cx="2723125" cy="42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1CAA517-D825-41D9-9294-C68DD1297A5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67"/>
          <a:stretch/>
        </p:blipFill>
        <p:spPr>
          <a:xfrm>
            <a:off x="5967733" y="1968178"/>
            <a:ext cx="2579109" cy="3981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743969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804860"/>
            <a:ext cx="8784976" cy="5864500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592498" y="167450"/>
            <a:ext cx="7959004" cy="510778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АВТОМАТИЗАЦИЯ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117261" y="3587222"/>
            <a:ext cx="1944216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960000"/>
                </a:solidFill>
                <a:latin typeface="Georgia" pitchFamily="18" charset="0"/>
              </a:rPr>
              <a:t>В СЛОГАХ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43611-79C1-47D7-9A8F-BE68DA089355}"/>
              </a:ext>
            </a:extLst>
          </p:cNvPr>
          <p:cNvSpPr txBox="1"/>
          <p:nvPr/>
        </p:nvSpPr>
        <p:spPr>
          <a:xfrm>
            <a:off x="5459594" y="3615744"/>
            <a:ext cx="1944216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960000"/>
                </a:solidFill>
                <a:latin typeface="Georgia" pitchFamily="18" charset="0"/>
              </a:rPr>
              <a:t>В СЛОВАХ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63801B-9B42-4503-9B7B-F0B37F8B22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82"/>
          <a:stretch/>
        </p:blipFill>
        <p:spPr>
          <a:xfrm>
            <a:off x="340900" y="3969060"/>
            <a:ext cx="2041365" cy="2847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F0ECD27-0EE1-448E-B99C-7FA893F752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00"/>
          <a:stretch/>
        </p:blipFill>
        <p:spPr>
          <a:xfrm>
            <a:off x="2378796" y="4003523"/>
            <a:ext cx="1944216" cy="2813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7D1BF90-8F8A-465A-831A-6D6E46EFD80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9" t="13338" r="6213" b="15815"/>
          <a:stretch/>
        </p:blipFill>
        <p:spPr>
          <a:xfrm>
            <a:off x="4607705" y="3970151"/>
            <a:ext cx="1823997" cy="2753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AFFFE74-A886-4938-961F-35F1FA2D347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10" b="21251"/>
          <a:stretch/>
        </p:blipFill>
        <p:spPr>
          <a:xfrm>
            <a:off x="6581589" y="4062483"/>
            <a:ext cx="1693587" cy="2713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7F681A7-FFD2-4A71-A746-4F62EA12BC17}"/>
              </a:ext>
            </a:extLst>
          </p:cNvPr>
          <p:cNvSpPr txBox="1"/>
          <p:nvPr/>
        </p:nvSpPr>
        <p:spPr>
          <a:xfrm>
            <a:off x="2491386" y="756750"/>
            <a:ext cx="2897372" cy="340519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960000"/>
                </a:solidFill>
                <a:latin typeface="Georgia" pitchFamily="18" charset="0"/>
              </a:rPr>
              <a:t>В ЗВУКОПОДРАЖАНИЯХ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529E2C9-0CD3-4382-933F-B1E8EDAAA93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8" t="10707" r="10733" b="10544"/>
          <a:stretch/>
        </p:blipFill>
        <p:spPr>
          <a:xfrm>
            <a:off x="1158626" y="981256"/>
            <a:ext cx="1757189" cy="2618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A8B67CA8-57F4-46D5-995A-1DC59EC40D4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7539"/>
          <a:stretch/>
        </p:blipFill>
        <p:spPr>
          <a:xfrm>
            <a:off x="5459594" y="940260"/>
            <a:ext cx="1822408" cy="2668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8">
            <a:extLst>
              <a:ext uri="{FF2B5EF4-FFF2-40B4-BE49-F238E27FC236}">
                <a16:creationId xmlns:a16="http://schemas.microsoft.com/office/drawing/2014/main" id="{3236991C-1FC7-496D-9F34-ECBB2CD4838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7121962">
            <a:off x="3686952" y="1966053"/>
            <a:ext cx="1272121" cy="1272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8">
            <a:extLst>
              <a:ext uri="{FF2B5EF4-FFF2-40B4-BE49-F238E27FC236}">
                <a16:creationId xmlns:a16="http://schemas.microsoft.com/office/drawing/2014/main" id="{0E36FC9D-1401-43FB-843D-3D1701F1612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328448">
            <a:off x="7817837" y="1513886"/>
            <a:ext cx="981514" cy="981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2412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9862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7701" y="169515"/>
            <a:ext cx="1997968" cy="1885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188640" y="2169521"/>
            <a:ext cx="8766720" cy="226112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Сигматизм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свистящих звуков – это фонетическое нарушение, </a:t>
            </a:r>
          </a:p>
          <a:p>
            <a:pPr fontAlgn="base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звукопроизношения свистящих звуков [с], [з], [ц]. </a:t>
            </a:r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3" cstate="print"/>
          <a:srcRect b="75850"/>
          <a:stretch>
            <a:fillRect/>
          </a:stretch>
        </p:blipFill>
        <p:spPr bwMode="auto">
          <a:xfrm>
            <a:off x="2123729" y="4802945"/>
            <a:ext cx="4496106" cy="1578383"/>
          </a:xfrm>
          <a:prstGeom prst="rect">
            <a:avLst/>
          </a:prstGeom>
          <a:noFill/>
        </p:spPr>
      </p:pic>
      <p:sp>
        <p:nvSpPr>
          <p:cNvPr id="17" name="Овал 16"/>
          <p:cNvSpPr/>
          <p:nvPr/>
        </p:nvSpPr>
        <p:spPr>
          <a:xfrm>
            <a:off x="2235192" y="1984760"/>
            <a:ext cx="583408" cy="57606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Georgia" pitchFamily="18" charset="0"/>
              </a:rPr>
              <a:t>C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 rot="1114218">
            <a:off x="3336287" y="749647"/>
            <a:ext cx="680076" cy="607115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Georgia" pitchFamily="18" charset="0"/>
              </a:rPr>
              <a:t>С</a:t>
            </a:r>
            <a:r>
              <a:rPr lang="en-US" sz="2000" dirty="0">
                <a:latin typeface="Georgia" pitchFamily="18" charset="0"/>
              </a:rPr>
              <a:t>`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35798" y="714825"/>
            <a:ext cx="583408" cy="57606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Georgia" pitchFamily="18" charset="0"/>
              </a:rPr>
              <a:t>з</a:t>
            </a:r>
          </a:p>
        </p:txBody>
      </p:sp>
      <p:pic>
        <p:nvPicPr>
          <p:cNvPr id="28" name="Picture 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14881" y="479079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644624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вал 10">
            <a:extLst>
              <a:ext uri="{FF2B5EF4-FFF2-40B4-BE49-F238E27FC236}">
                <a16:creationId xmlns:a16="http://schemas.microsoft.com/office/drawing/2014/main" id="{B9DF4D8A-195F-4B56-A624-01FA0B33BD52}"/>
              </a:ext>
            </a:extLst>
          </p:cNvPr>
          <p:cNvSpPr/>
          <p:nvPr/>
        </p:nvSpPr>
        <p:spPr>
          <a:xfrm>
            <a:off x="5796136" y="887138"/>
            <a:ext cx="583408" cy="57606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Georgia" pitchFamily="18" charset="0"/>
              </a:rPr>
              <a:t>ц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ABBD544E-80C2-4E70-A496-39D55FF9F212}"/>
              </a:ext>
            </a:extLst>
          </p:cNvPr>
          <p:cNvSpPr/>
          <p:nvPr/>
        </p:nvSpPr>
        <p:spPr>
          <a:xfrm rot="1114218">
            <a:off x="7601100" y="4719630"/>
            <a:ext cx="631172" cy="54132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Georgia" pitchFamily="18" charset="0"/>
              </a:rPr>
              <a:t>з</a:t>
            </a:r>
            <a:r>
              <a:rPr lang="en-US" sz="2000" dirty="0">
                <a:latin typeface="Georgia" pitchFamily="18" charset="0"/>
              </a:rPr>
              <a:t>`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13" name="Picture 8">
            <a:extLst>
              <a:ext uri="{FF2B5EF4-FFF2-40B4-BE49-F238E27FC236}">
                <a16:creationId xmlns:a16="http://schemas.microsoft.com/office/drawing/2014/main" id="{F08D294D-8B49-4913-B85C-83A0A4E290F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909587">
            <a:off x="665821" y="5268209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662050"/>
            <a:ext cx="8784976" cy="5786702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624117" y="13298"/>
            <a:ext cx="7959004" cy="510778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АВТОМАТИЗАЦИЯ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67138" y="1118415"/>
            <a:ext cx="1931014" cy="442674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 Сани……»</a:t>
            </a:r>
            <a:endParaRPr lang="ru-RU" sz="2000" b="1" dirty="0">
              <a:solidFill>
                <a:srgbClr val="9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053E39-8A5D-4B35-BF38-10B57B6E5283}"/>
              </a:ext>
            </a:extLst>
          </p:cNvPr>
          <p:cNvSpPr txBox="1"/>
          <p:nvPr/>
        </p:nvSpPr>
        <p:spPr>
          <a:xfrm>
            <a:off x="3360664" y="1405502"/>
            <a:ext cx="2157918" cy="442674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«Соня ест…..»</a:t>
            </a:r>
            <a:endParaRPr lang="ru-RU" sz="2000" b="1" dirty="0">
              <a:solidFill>
                <a:srgbClr val="9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6B2D90-9550-4A44-93B6-4769D08ADA55}"/>
              </a:ext>
            </a:extLst>
          </p:cNvPr>
          <p:cNvSpPr txBox="1"/>
          <p:nvPr/>
        </p:nvSpPr>
        <p:spPr>
          <a:xfrm>
            <a:off x="5709069" y="1266779"/>
            <a:ext cx="3168353" cy="783193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 Сани самолет, а у Сони самолетик…»</a:t>
            </a:r>
            <a:endParaRPr lang="ru-RU" sz="2000" b="1" dirty="0">
              <a:solidFill>
                <a:srgbClr val="9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88D80E-673A-4CFB-9C60-1E79E62E8642}"/>
              </a:ext>
            </a:extLst>
          </p:cNvPr>
          <p:cNvSpPr txBox="1"/>
          <p:nvPr/>
        </p:nvSpPr>
        <p:spPr>
          <a:xfrm>
            <a:off x="2735998" y="639151"/>
            <a:ext cx="3168353" cy="442674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СВЯЗНОЙ РЕЧИ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A79848-A96D-4128-AB7B-43DD919DBA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7" t="11151" b="23750"/>
          <a:stretch/>
        </p:blipFill>
        <p:spPr>
          <a:xfrm>
            <a:off x="2752749" y="2191819"/>
            <a:ext cx="3060602" cy="380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318FEC8-32A5-4587-BEF7-147F83E47D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68" r="7117" b="16109"/>
          <a:stretch/>
        </p:blipFill>
        <p:spPr>
          <a:xfrm>
            <a:off x="179512" y="1676164"/>
            <a:ext cx="2556882" cy="380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C96FF9B-2319-4CD4-9640-F394410D159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4" r="5252"/>
          <a:stretch/>
        </p:blipFill>
        <p:spPr>
          <a:xfrm>
            <a:off x="6138770" y="2234926"/>
            <a:ext cx="2415040" cy="4089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75538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1560" y="1684763"/>
            <a:ext cx="7632848" cy="348847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задача перейти к речевому материалу, который воспринимается и воспроизводится на слух без визуальной поддержки.</a:t>
            </a:r>
            <a:endParaRPr lang="ru-RU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530" y="331268"/>
            <a:ext cx="8460940" cy="64698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 w="11430"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ЗАКЛЮЧЕНИЕ</a:t>
            </a:r>
          </a:p>
        </p:txBody>
      </p:sp>
      <p:pic>
        <p:nvPicPr>
          <p:cNvPr id="5" name="Picture 3" descr="D:\РАБОЧИЙ стол -2013\КЛЁВЫЕ картинки\professor2.jpg">
            <a:extLst>
              <a:ext uri="{FF2B5EF4-FFF2-40B4-BE49-F238E27FC236}">
                <a16:creationId xmlns:a16="http://schemas.microsoft.com/office/drawing/2014/main" id="{3A931E49-8B71-4838-B80C-650E948CA2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6" y="134928"/>
            <a:ext cx="1698650" cy="2304256"/>
          </a:xfrm>
          <a:prstGeom prst="rect">
            <a:avLst/>
          </a:prstGeom>
          <a:noFill/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52D8A27-6D54-48CF-BE7E-2F6E923CA03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60"/>
          <a:stretch/>
        </p:blipFill>
        <p:spPr>
          <a:xfrm>
            <a:off x="6228185" y="3933056"/>
            <a:ext cx="2016224" cy="2873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907908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s://fikiwiki.com/uploads/posts/2022-02/1644895971_6-fikiwiki-com-p-kartinka-spasibo-za-vnimanie-dlya-prezenta-6.jpg">
            <a:extLst>
              <a:ext uri="{FF2B5EF4-FFF2-40B4-BE49-F238E27FC236}">
                <a16:creationId xmlns:a16="http://schemas.microsoft.com/office/drawing/2014/main" id="{91BE26AD-5828-4EAC-AC00-ABEC2946E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6" y="67317"/>
            <a:ext cx="8964488" cy="672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3508" y="1914905"/>
            <a:ext cx="8856984" cy="363640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свистящие звуки - ротовые, переднеязычные;</a:t>
            </a:r>
          </a:p>
          <a:p>
            <a:pPr fontAlgn="base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[с] и [з] – щелевые, имеют твердую и мягкую пару,</a:t>
            </a:r>
          </a:p>
          <a:p>
            <a:pPr fontAlgn="base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[ц] – смычно-щелевой, мягкой пары не имеет, </a:t>
            </a:r>
          </a:p>
          <a:p>
            <a:pPr fontAlgn="base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[с] и [ц] – глухие звуки,  </a:t>
            </a:r>
          </a:p>
          <a:p>
            <a:pPr fontAlgn="base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[з] – звонкий звук.</a:t>
            </a:r>
            <a:endParaRPr lang="ru-RU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10301" y="983198"/>
            <a:ext cx="3545875" cy="57888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base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норму: </a:t>
            </a:r>
            <a:endParaRPr lang="ru-RU" sz="28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C:\Users\132\Desktop\Логочас\43607682.gif">
            <a:extLst>
              <a:ext uri="{FF2B5EF4-FFF2-40B4-BE49-F238E27FC236}">
                <a16:creationId xmlns:a16="http://schemas.microsoft.com/office/drawing/2014/main" id="{EFB193C0-D66A-4F78-91EE-2F57B11C178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90470"/>
            <a:ext cx="2124160" cy="22870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13767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9024" y="1046014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743145" y="267618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331640" y="1196752"/>
            <a:ext cx="6480720" cy="86409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фонематического слуха.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0F7F8A-2F78-4A0F-9976-8E99503BABD5}"/>
              </a:ext>
            </a:extLst>
          </p:cNvPr>
          <p:cNvSpPr txBox="1"/>
          <p:nvPr/>
        </p:nvSpPr>
        <p:spPr>
          <a:xfrm>
            <a:off x="914219" y="2647161"/>
            <a:ext cx="3096344" cy="919401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Georgia" pitchFamily="18" charset="0"/>
              </a:rPr>
              <a:t>Картинки-обманки</a:t>
            </a:r>
          </a:p>
        </p:txBody>
      </p:sp>
      <p:pic>
        <p:nvPicPr>
          <p:cNvPr id="12" name="Рисунок 11" descr="https://fs02.rchuv.ru/rchuv19/detsad200/news/2022/07/07/8541c56b-e66e-4429-ae5e-b48798bf994f/da51e771feea9b293a7b9f5c42628.jpg">
            <a:extLst>
              <a:ext uri="{FF2B5EF4-FFF2-40B4-BE49-F238E27FC236}">
                <a16:creationId xmlns:a16="http://schemas.microsoft.com/office/drawing/2014/main" id="{C67BB6A9-F071-4CFD-B742-6B0DCB8E288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087" y="2206796"/>
            <a:ext cx="3312368" cy="34544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338" y="908720"/>
            <a:ext cx="9081323" cy="5892523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743145" y="267618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136180" y="988106"/>
            <a:ext cx="6480720" cy="693767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артикуляционной готовности.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0F7F8A-2F78-4A0F-9976-8E99503BABD5}"/>
              </a:ext>
            </a:extLst>
          </p:cNvPr>
          <p:cNvSpPr txBox="1"/>
          <p:nvPr/>
        </p:nvSpPr>
        <p:spPr>
          <a:xfrm>
            <a:off x="289832" y="1812197"/>
            <a:ext cx="8173416" cy="4597003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Умение растягивать и удерживать губы в улыбке, переключать движения;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Умение распластывать и удерживать язык;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Умение выгибать язык, держа его за зубами;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Дифференцируем узкий-широкий язычок;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Умение контролировать сильную, направленную холодную воздушную струю;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Формирование «желобка» посередине языка.</a:t>
            </a:r>
          </a:p>
          <a:p>
            <a:endParaRPr lang="ru-RU" sz="2400" dirty="0">
              <a:solidFill>
                <a:schemeClr val="tx1"/>
              </a:solidFill>
              <a:latin typeface="Georgia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Опорные единицы: И, Ф, НЕ.</a:t>
            </a:r>
          </a:p>
          <a:p>
            <a:endParaRPr lang="ru-RU" sz="2400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8" name="Picture 5" descr="C:\Users\132\Desktop\День открытых дверей ЧТЕНИЕ\1012191835.jpg">
            <a:extLst>
              <a:ext uri="{FF2B5EF4-FFF2-40B4-BE49-F238E27FC236}">
                <a16:creationId xmlns:a16="http://schemas.microsoft.com/office/drawing/2014/main" id="{EDA0CE62-3801-4AFD-83E1-261EE55A8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r="73590" b="75850"/>
          <a:stretch>
            <a:fillRect/>
          </a:stretch>
        </p:blipFill>
        <p:spPr bwMode="auto">
          <a:xfrm>
            <a:off x="7693898" y="56756"/>
            <a:ext cx="1387425" cy="2021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2053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07504" y="260648"/>
            <a:ext cx="8856984" cy="642923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endParaRPr lang="ru-RU" b="1" dirty="0"/>
          </a:p>
          <a:p>
            <a:pPr fontAlgn="base"/>
            <a:endParaRPr lang="ru-RU" b="1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7715" y="5939"/>
            <a:ext cx="1893041" cy="1786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4D86EBA-5A75-42FA-BE2C-B66D5C745E19}"/>
              </a:ext>
            </a:extLst>
          </p:cNvPr>
          <p:cNvSpPr/>
          <p:nvPr/>
        </p:nvSpPr>
        <p:spPr>
          <a:xfrm>
            <a:off x="4252361" y="3197302"/>
            <a:ext cx="639278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 fontAlgn="base">
              <a:lnSpc>
                <a:spcPct val="150000"/>
              </a:lnSpc>
              <a:spcAft>
                <a:spcPts val="0"/>
              </a:spcAft>
            </a:pPr>
            <a:endParaRPr lang="ru-RU" dirty="0">
              <a:effectLst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511E2D3-33BB-4252-886A-212DDA1493D2}"/>
              </a:ext>
            </a:extLst>
          </p:cNvPr>
          <p:cNvSpPr/>
          <p:nvPr/>
        </p:nvSpPr>
        <p:spPr>
          <a:xfrm>
            <a:off x="1223120" y="557937"/>
            <a:ext cx="5279400" cy="66954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Вспомогательные средства:</a:t>
            </a:r>
            <a:endParaRPr lang="ru-RU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6BF817-1525-4EA6-92EB-8794AB2C15F4}"/>
              </a:ext>
            </a:extLst>
          </p:cNvPr>
          <p:cNvSpPr txBox="1"/>
          <p:nvPr/>
        </p:nvSpPr>
        <p:spPr>
          <a:xfrm>
            <a:off x="596597" y="1349662"/>
            <a:ext cx="6532446" cy="2485787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ватные палочки, шпатели, зонды;</a:t>
            </a:r>
          </a:p>
          <a:p>
            <a:pPr marL="457200" indent="-457200" algn="just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бумажки;</a:t>
            </a:r>
          </a:p>
          <a:p>
            <a:pPr marL="457200" indent="-457200" algn="just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баночки;</a:t>
            </a:r>
          </a:p>
          <a:p>
            <a:pPr marL="457200" indent="-457200" algn="just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игрушки;</a:t>
            </a:r>
          </a:p>
          <a:p>
            <a:pPr marL="457200" indent="-457200" algn="just" fontAlgn="base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жевательные конфетки.</a:t>
            </a:r>
          </a:p>
        </p:txBody>
      </p:sp>
      <p:pic>
        <p:nvPicPr>
          <p:cNvPr id="11" name="Picture 8">
            <a:extLst>
              <a:ext uri="{FF2B5EF4-FFF2-40B4-BE49-F238E27FC236}">
                <a16:creationId xmlns:a16="http://schemas.microsoft.com/office/drawing/2014/main" id="{E905BC06-BB22-43A8-9BB6-E4A386D97E1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927" y="-84394"/>
            <a:ext cx="1188640" cy="1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>
            <a:extLst>
              <a:ext uri="{FF2B5EF4-FFF2-40B4-BE49-F238E27FC236}">
                <a16:creationId xmlns:a16="http://schemas.microsoft.com/office/drawing/2014/main" id="{7768757B-8987-4D5A-9197-DA8702E1E54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6846" y="2272115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0B96703-8A84-477E-8E65-D0606F75023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81" b="25851"/>
          <a:stretch/>
        </p:blipFill>
        <p:spPr>
          <a:xfrm>
            <a:off x="215008" y="3957632"/>
            <a:ext cx="2016224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49F2264-37DC-4973-A0AA-0B6A5EE88E2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39" b="11915"/>
          <a:stretch/>
        </p:blipFill>
        <p:spPr>
          <a:xfrm>
            <a:off x="2610054" y="4007215"/>
            <a:ext cx="1835445" cy="2485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DF7185E-3598-4FFE-B083-0C31A43FE99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2" r="9342" b="21619"/>
          <a:stretch/>
        </p:blipFill>
        <p:spPr>
          <a:xfrm>
            <a:off x="4646846" y="4120905"/>
            <a:ext cx="1452981" cy="2089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5B1219C6-7802-4E35-A309-BEAD9C68518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40" b="26616"/>
          <a:stretch/>
        </p:blipFill>
        <p:spPr>
          <a:xfrm>
            <a:off x="6502520" y="4067824"/>
            <a:ext cx="1893041" cy="1996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92F486B-C7B1-4C52-829D-F0F9EE2A922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5" t="14539" r="6330" b="29113"/>
          <a:stretch/>
        </p:blipFill>
        <p:spPr>
          <a:xfrm rot="5400000">
            <a:off x="7273645" y="2393914"/>
            <a:ext cx="1546240" cy="1581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25890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79512" y="692696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84313" y="3674317"/>
            <a:ext cx="2185843" cy="2062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FF27714-63BA-4DE1-B025-FA29CD0883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82" y="1472946"/>
            <a:ext cx="2742631" cy="4196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A6C55F5-C369-4161-9656-EE4BD1C7539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233" y="1472947"/>
            <a:ext cx="2363085" cy="4196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7ED42C5-54EE-40DA-B5F7-A66BBC0AA8D0}"/>
              </a:ext>
            </a:extLst>
          </p:cNvPr>
          <p:cNvSpPr txBox="1"/>
          <p:nvPr/>
        </p:nvSpPr>
        <p:spPr>
          <a:xfrm>
            <a:off x="5767572" y="905799"/>
            <a:ext cx="2908536" cy="442674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960000"/>
                </a:solidFill>
                <a:latin typeface="Georgia" pitchFamily="18" charset="0"/>
              </a:rPr>
              <a:t>«теплый воздух»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89B0E7-8EED-48BE-984E-5193F6249168}"/>
              </a:ext>
            </a:extLst>
          </p:cNvPr>
          <p:cNvSpPr txBox="1"/>
          <p:nvPr/>
        </p:nvSpPr>
        <p:spPr>
          <a:xfrm>
            <a:off x="965272" y="903774"/>
            <a:ext cx="3534719" cy="442674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960000"/>
                </a:solidFill>
                <a:latin typeface="Georgia" pitchFamily="18" charset="0"/>
              </a:rPr>
              <a:t>«игрушка-тянучка»</a:t>
            </a:r>
          </a:p>
        </p:txBody>
      </p:sp>
    </p:spTree>
    <p:extLst>
      <p:ext uri="{BB962C8B-B14F-4D97-AF65-F5344CB8AC3E}">
        <p14:creationId xmlns:p14="http://schemas.microsoft.com/office/powerpoint/2010/main" val="2301647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7251" y="1131888"/>
            <a:ext cx="8784976" cy="5400600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67544" y="409248"/>
            <a:ext cx="7959004" cy="510778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НАРУШЕНИЯ: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6D3FF4-971A-490B-8EB8-F053DA3488D3}"/>
              </a:ext>
            </a:extLst>
          </p:cNvPr>
          <p:cNvSpPr txBox="1"/>
          <p:nvPr/>
        </p:nvSpPr>
        <p:spPr>
          <a:xfrm>
            <a:off x="3649751" y="3732051"/>
            <a:ext cx="3997417" cy="13280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ПАРАСИГМАТИЗМ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- замена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- смешение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A78872-AB07-4CEA-ADE4-4842FB65B0A1}"/>
              </a:ext>
            </a:extLst>
          </p:cNvPr>
          <p:cNvSpPr txBox="1"/>
          <p:nvPr/>
        </p:nvSpPr>
        <p:spPr>
          <a:xfrm>
            <a:off x="2034242" y="1640964"/>
            <a:ext cx="3143302" cy="1566386"/>
          </a:xfrm>
          <a:prstGeom prst="roundRect">
            <a:avLst>
              <a:gd name="adj" fmla="val 948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СИГМАТИЗМ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- отсутствие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- искажение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ru-RU" sz="1400" b="1" dirty="0">
              <a:solidFill>
                <a:srgbClr val="960000"/>
              </a:solidFill>
              <a:latin typeface="Georgia" pitchFamily="18" charset="0"/>
            </a:endParaRPr>
          </a:p>
        </p:txBody>
      </p:sp>
      <p:pic>
        <p:nvPicPr>
          <p:cNvPr id="9" name="Picture 3" descr="D:\РАБОЧИЙ стол -2013\КЛЁВЫЕ картинки\professor2.jpg">
            <a:extLst>
              <a:ext uri="{FF2B5EF4-FFF2-40B4-BE49-F238E27FC236}">
                <a16:creationId xmlns:a16="http://schemas.microsoft.com/office/drawing/2014/main" id="{0BACB64D-91FA-4791-B8C8-11A0560E3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796" y="1218001"/>
            <a:ext cx="1698650" cy="2304256"/>
          </a:xfrm>
          <a:prstGeom prst="rect">
            <a:avLst/>
          </a:prstGeom>
          <a:noFill/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731536EC-4308-4A4B-923B-053B96826A5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9636" y="1617897"/>
            <a:ext cx="1747085" cy="1747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id="{6DFFF14A-C00E-4E6A-A933-BD247DDA88B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121962">
            <a:off x="1257529" y="3934257"/>
            <a:ext cx="1553426" cy="1553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9178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738522"/>
            <a:ext cx="8247036" cy="2492910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Кончик языка занимает позицию между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нижними и верхними резцами.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Наблюдается шепелявое звучание при произношении звуков (вместо С произносится звук, похожий на английскую T).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67544" y="409248"/>
            <a:ext cx="7959004" cy="510778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НАРУШЕНИЯ: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314698" y="1073885"/>
            <a:ext cx="6264696" cy="510778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960000"/>
                </a:solidFill>
                <a:latin typeface="Georgia" pitchFamily="18" charset="0"/>
              </a:rPr>
              <a:t>МЕЖЗУБНЫЙ СИГМАТИЗМ.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685C7D-89A4-422D-9629-9B68B332089B}"/>
              </a:ext>
            </a:extLst>
          </p:cNvPr>
          <p:cNvSpPr txBox="1"/>
          <p:nvPr/>
        </p:nvSpPr>
        <p:spPr>
          <a:xfrm>
            <a:off x="2987824" y="4369180"/>
            <a:ext cx="4104456" cy="2051506"/>
          </a:xfrm>
          <a:prstGeom prst="roundRect">
            <a:avLst>
              <a:gd name="adj" fmla="val 948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/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Причины:</a:t>
            </a:r>
          </a:p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-вялость кончика языка</a:t>
            </a:r>
          </a:p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-прямой открытый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прикукс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-нарушения зубных рядов</a:t>
            </a:r>
          </a:p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-смена зубов</a:t>
            </a:r>
            <a:endParaRPr lang="ru-RU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 descr="C:\Users\132\Desktop\Логочас\43607682.gif">
            <a:extLst>
              <a:ext uri="{FF2B5EF4-FFF2-40B4-BE49-F238E27FC236}">
                <a16:creationId xmlns:a16="http://schemas.microsoft.com/office/drawing/2014/main" id="{E1C60191-95F0-4C4F-B44D-9714696B621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401210"/>
            <a:ext cx="2124160" cy="2287012"/>
          </a:xfrm>
          <a:prstGeom prst="rect">
            <a:avLst/>
          </a:prstGeom>
          <a:noFill/>
        </p:spPr>
      </p:pic>
      <p:sp>
        <p:nvSpPr>
          <p:cNvPr id="11" name="Овал 10">
            <a:extLst>
              <a:ext uri="{FF2B5EF4-FFF2-40B4-BE49-F238E27FC236}">
                <a16:creationId xmlns:a16="http://schemas.microsoft.com/office/drawing/2014/main" id="{88AC41D5-478A-4AF5-A683-E025EEEC8DBB}"/>
              </a:ext>
            </a:extLst>
          </p:cNvPr>
          <p:cNvSpPr/>
          <p:nvPr/>
        </p:nvSpPr>
        <p:spPr>
          <a:xfrm rot="291953">
            <a:off x="8199750" y="1166322"/>
            <a:ext cx="640808" cy="59179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Georgia" pitchFamily="18" charset="0"/>
              </a:rPr>
              <a:t>С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58F950A0-6F9C-4818-B408-415D7F10B285}"/>
              </a:ext>
            </a:extLst>
          </p:cNvPr>
          <p:cNvSpPr/>
          <p:nvPr/>
        </p:nvSpPr>
        <p:spPr>
          <a:xfrm rot="291953">
            <a:off x="7855401" y="5248819"/>
            <a:ext cx="640808" cy="59179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Georgia" pitchFamily="18" charset="0"/>
              </a:rPr>
              <a:t>Ц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AB56513E-6A8F-4FFF-B96C-6441F020C045}"/>
              </a:ext>
            </a:extLst>
          </p:cNvPr>
          <p:cNvSpPr/>
          <p:nvPr/>
        </p:nvSpPr>
        <p:spPr>
          <a:xfrm rot="20249108">
            <a:off x="7702679" y="3116600"/>
            <a:ext cx="648072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Georgia" pitchFamily="18" charset="0"/>
              </a:rPr>
              <a:t>З</a:t>
            </a:r>
          </a:p>
        </p:txBody>
      </p:sp>
    </p:spTree>
    <p:extLst>
      <p:ext uri="{BB962C8B-B14F-4D97-AF65-F5344CB8AC3E}">
        <p14:creationId xmlns:p14="http://schemas.microsoft.com/office/powerpoint/2010/main" val="41694891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1959</TotalTime>
  <Words>422</Words>
  <Application>Microsoft Office PowerPoint</Application>
  <PresentationFormat>Экран (4:3)</PresentationFormat>
  <Paragraphs>125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Georgia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132</dc:creator>
  <cp:lastModifiedBy>Natalya</cp:lastModifiedBy>
  <cp:revision>216</cp:revision>
  <dcterms:created xsi:type="dcterms:W3CDTF">2017-04-21T22:11:46Z</dcterms:created>
  <dcterms:modified xsi:type="dcterms:W3CDTF">2023-03-28T10:51:39Z</dcterms:modified>
</cp:coreProperties>
</file>