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71" r:id="rId3"/>
    <p:sldId id="272" r:id="rId4"/>
    <p:sldId id="266" r:id="rId5"/>
    <p:sldId id="258" r:id="rId6"/>
    <p:sldId id="268" r:id="rId7"/>
    <p:sldId id="263" r:id="rId8"/>
    <p:sldId id="269" r:id="rId9"/>
    <p:sldId id="270" r:id="rId10"/>
    <p:sldId id="259" r:id="rId11"/>
    <p:sldId id="260" r:id="rId12"/>
    <p:sldId id="275" r:id="rId13"/>
    <p:sldId id="294" r:id="rId14"/>
    <p:sldId id="295" r:id="rId15"/>
    <p:sldId id="276" r:id="rId16"/>
    <p:sldId id="277" r:id="rId17"/>
    <p:sldId id="278" r:id="rId18"/>
    <p:sldId id="279" r:id="rId19"/>
    <p:sldId id="280" r:id="rId20"/>
    <p:sldId id="281" r:id="rId21"/>
    <p:sldId id="282" r:id="rId22"/>
    <p:sldId id="284" r:id="rId23"/>
    <p:sldId id="290" r:id="rId24"/>
    <p:sldId id="291" r:id="rId25"/>
    <p:sldId id="292" r:id="rId26"/>
    <p:sldId id="286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29.03.2023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648" y="980728"/>
            <a:ext cx="7406640" cy="216024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Способы и приемы постановки свистящих звуков различной этиологии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4149080"/>
            <a:ext cx="7406640" cy="2016224"/>
          </a:xfrm>
        </p:spPr>
        <p:txBody>
          <a:bodyPr>
            <a:normAutofit/>
          </a:bodyPr>
          <a:lstStyle/>
          <a:p>
            <a:pPr algn="r"/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учитель-логопед</a:t>
            </a:r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</a:rPr>
              <a:t> Надежда </a:t>
            </a:r>
            <a:r>
              <a:rPr lang="ru-RU" sz="2400" b="1" dirty="0">
                <a:solidFill>
                  <a:schemeClr val="accent3">
                    <a:lumMod val="75000"/>
                  </a:schemeClr>
                </a:solidFill>
              </a:rPr>
              <a:t>Николаевна </a:t>
            </a:r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</a:rPr>
              <a:t>Акименко</a:t>
            </a:r>
          </a:p>
          <a:p>
            <a:pPr algn="r"/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учитель-логопед</a:t>
            </a:r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</a:rPr>
              <a:t> Анастасия Сергеевна Дубинец</a:t>
            </a:r>
          </a:p>
          <a:p>
            <a:pPr algn="ctr"/>
            <a:endParaRPr lang="ru-RU" sz="20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ctr"/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г</a:t>
            </a:r>
            <a:r>
              <a:rPr lang="ru-RU" sz="2000" dirty="0">
                <a:solidFill>
                  <a:schemeClr val="accent3">
                    <a:lumMod val="75000"/>
                  </a:schemeClr>
                </a:solidFill>
              </a:rPr>
              <a:t>. 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Апшеронска</a:t>
            </a:r>
          </a:p>
          <a:p>
            <a:pPr algn="ctr"/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2023 г</a:t>
            </a: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</a:rPr>
              <a:t>.</a:t>
            </a:r>
            <a:endParaRPr lang="ru-RU" sz="20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59632" y="188640"/>
            <a:ext cx="76328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>МБДОУ детский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сад комбинированного </a:t>
            </a:r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>вида № 13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solidFill>
                  <a:schemeClr val="accent3">
                    <a:lumMod val="75000"/>
                  </a:schemeClr>
                </a:solidFill>
              </a:rPr>
              <a:t>Упражнения на развитие длительного плавного и сильного выдоха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384550" y="1447800"/>
            <a:ext cx="36004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/>
              <a:t>Упражнение на развитие меткости выдыхаемой струи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2846" r="2846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400" b="1" dirty="0">
                <a:solidFill>
                  <a:schemeClr val="accent3">
                    <a:lumMod val="75000"/>
                  </a:schemeClr>
                </a:solidFill>
              </a:rPr>
              <a:t>«Чья фигурка дальше улетит?»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384864" cy="778098"/>
          </a:xfrm>
        </p:spPr>
        <p:txBody>
          <a:bodyPr/>
          <a:lstStyle/>
          <a:p>
            <a:pPr algn="ctr"/>
            <a:r>
              <a:rPr lang="ru-RU" dirty="0" smtClean="0"/>
              <a:t>Зрительный образ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1435608" y="1052736"/>
            <a:ext cx="7456872" cy="5195664"/>
          </a:xfrm>
        </p:spPr>
        <p:txBody>
          <a:bodyPr/>
          <a:lstStyle/>
          <a:p>
            <a:r>
              <a:rPr lang="ru-RU" dirty="0"/>
              <a:t>Формировать ЗРИТЕЛЬНЫЙ образ звука</a:t>
            </a:r>
          </a:p>
          <a:p>
            <a:pPr marL="82296" indent="0">
              <a:buNone/>
            </a:pPr>
            <a:r>
              <a:rPr lang="ru-RU" dirty="0"/>
              <a:t>а) практический показ</a:t>
            </a:r>
          </a:p>
          <a:p>
            <a:pPr marL="82296" indent="0">
              <a:buNone/>
            </a:pPr>
            <a:r>
              <a:rPr lang="ru-RU" dirty="0"/>
              <a:t>б) схема</a:t>
            </a:r>
          </a:p>
          <a:p>
            <a:pPr marL="82296" indent="0">
              <a:buNone/>
            </a:pPr>
            <a:r>
              <a:rPr lang="ru-RU" dirty="0"/>
              <a:t>в) артикуляционный </a:t>
            </a:r>
            <a:r>
              <a:rPr lang="ru-RU" dirty="0" smtClean="0"/>
              <a:t>профиль</a:t>
            </a:r>
          </a:p>
          <a:p>
            <a:pPr marL="82296" indent="0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8455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55576" y="404664"/>
            <a:ext cx="8250948" cy="6188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8852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0330"/>
          <a:stretch/>
        </p:blipFill>
        <p:spPr>
          <a:xfrm>
            <a:off x="899592" y="620688"/>
            <a:ext cx="8082929" cy="5435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8363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Подготовка речевого аппарата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Артикуляционные упражнения для свистящих </a:t>
            </a:r>
            <a:r>
              <a:rPr lang="ru-RU" dirty="0" smtClean="0"/>
              <a:t>звуков</a:t>
            </a:r>
            <a:r>
              <a:rPr lang="ru-RU" dirty="0"/>
              <a:t>:</a:t>
            </a:r>
            <a:endParaRPr lang="ru-RU" dirty="0"/>
          </a:p>
          <a:p>
            <a:pPr marL="82296" indent="0">
              <a:buNone/>
            </a:pPr>
            <a:r>
              <a:rPr lang="ru-RU" dirty="0" smtClean="0"/>
              <a:t>   «</a:t>
            </a:r>
            <a:r>
              <a:rPr lang="ru-RU" dirty="0"/>
              <a:t>Заборчик</a:t>
            </a:r>
            <a:r>
              <a:rPr lang="ru-RU" dirty="0" smtClean="0"/>
              <a:t>» </a:t>
            </a:r>
          </a:p>
          <a:p>
            <a:pPr marL="82296" indent="0">
              <a:buNone/>
            </a:pPr>
            <a:r>
              <a:rPr lang="ru-RU" dirty="0" smtClean="0"/>
              <a:t>   «</a:t>
            </a:r>
            <a:r>
              <a:rPr lang="ru-RU" dirty="0"/>
              <a:t>Лопатка</a:t>
            </a:r>
            <a:r>
              <a:rPr lang="ru-RU" dirty="0" smtClean="0"/>
              <a:t>»</a:t>
            </a:r>
          </a:p>
          <a:p>
            <a:pPr marL="82296" indent="0">
              <a:buNone/>
            </a:pPr>
            <a:r>
              <a:rPr lang="ru-RU" dirty="0" smtClean="0"/>
              <a:t>   «</a:t>
            </a:r>
            <a:r>
              <a:rPr lang="ru-RU" dirty="0"/>
              <a:t>Желобок</a:t>
            </a:r>
            <a:r>
              <a:rPr lang="ru-RU" dirty="0" smtClean="0"/>
              <a:t>» </a:t>
            </a:r>
          </a:p>
          <a:p>
            <a:pPr marL="82296" indent="0">
              <a:buNone/>
            </a:pPr>
            <a:r>
              <a:rPr lang="ru-RU" dirty="0" smtClean="0"/>
              <a:t>   «</a:t>
            </a:r>
            <a:r>
              <a:rPr lang="ru-RU" dirty="0"/>
              <a:t>Фокус</a:t>
            </a:r>
            <a:r>
              <a:rPr lang="ru-RU" dirty="0" smtClean="0"/>
              <a:t>»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93236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Способы и приемы постановки свистящих звуков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447800"/>
            <a:ext cx="7962088" cy="4800600"/>
          </a:xfrm>
        </p:spPr>
        <p:txBody>
          <a:bodyPr/>
          <a:lstStyle/>
          <a:p>
            <a:r>
              <a:rPr lang="ru-RU" dirty="0"/>
              <a:t>Постановка звука по </a:t>
            </a:r>
            <a:r>
              <a:rPr lang="ru-RU" dirty="0" smtClean="0"/>
              <a:t>подражанию.</a:t>
            </a:r>
            <a:endParaRPr lang="ru-RU" dirty="0"/>
          </a:p>
          <a:p>
            <a:r>
              <a:rPr lang="ru-RU" dirty="0"/>
              <a:t>Постановка звука с использованием опорного </a:t>
            </a:r>
            <a:r>
              <a:rPr lang="ru-RU" dirty="0" smtClean="0"/>
              <a:t>звука.</a:t>
            </a:r>
            <a:endParaRPr lang="ru-RU" dirty="0"/>
          </a:p>
          <a:p>
            <a:r>
              <a:rPr lang="ru-RU" dirty="0"/>
              <a:t>Постановка звука по показу артикуляции.</a:t>
            </a:r>
          </a:p>
          <a:p>
            <a:r>
              <a:rPr lang="ru-RU" dirty="0"/>
              <a:t>Постановка звука с механической помощью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38102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>
                <a:effectLst/>
              </a:rPr>
              <a:t>Постановка звука [С] </a:t>
            </a:r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r>
              <a:rPr lang="ru-RU" dirty="0" smtClean="0">
                <a:effectLst/>
              </a:rPr>
              <a:t>от </a:t>
            </a:r>
            <a:r>
              <a:rPr lang="ru-RU" dirty="0">
                <a:effectLst/>
              </a:rPr>
              <a:t>артикуляционных упражнений</a:t>
            </a:r>
            <a:endParaRPr lang="ru-RU" dirty="0"/>
          </a:p>
        </p:txBody>
      </p:sp>
      <p:pic>
        <p:nvPicPr>
          <p:cNvPr id="1026" name="Picture 2" descr="https://awilonmedia.ru/wp-content/uploads/uprazhnenie-zaborchik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1525" y="1752600"/>
            <a:ext cx="6286500" cy="419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7066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/>
              <a:t>Опорные </a:t>
            </a:r>
            <a:r>
              <a:rPr lang="ru-RU" dirty="0" smtClean="0"/>
              <a:t>звуки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Для </a:t>
            </a:r>
            <a:r>
              <a:rPr lang="ru-RU" dirty="0"/>
              <a:t>звука [С] опорными являются звуки [И] и [Ф]</a:t>
            </a:r>
          </a:p>
          <a:p>
            <a:r>
              <a:rPr lang="ru-RU" dirty="0"/>
              <a:t>Звуки [С], [И] одинаковые по месту образования (переднеязычные)</a:t>
            </a:r>
          </a:p>
          <a:p>
            <a:r>
              <a:rPr lang="ru-RU" dirty="0"/>
              <a:t>Звуки [С], [Ф] одинаковые по способу образования (щелевые)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3838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>
                <a:effectLst/>
              </a:rPr>
              <a:t>Постановка звука [С] с механической помощью</a:t>
            </a:r>
            <a:endParaRPr lang="ru-RU" dirty="0"/>
          </a:p>
        </p:txBody>
      </p:sp>
      <p:pic>
        <p:nvPicPr>
          <p:cNvPr id="2050" name="Picture 2" descr="https://kakgovorit.ru/wp-content/uploads/2018/09/Zond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1587" y="1914525"/>
            <a:ext cx="5286375" cy="3867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5038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b="1" dirty="0"/>
              <a:t>Основные виды речевых нарушений</a:t>
            </a:r>
            <a:r>
              <a:rPr lang="ru-RU" sz="3600" dirty="0"/>
              <a:t/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Отсутствие </a:t>
            </a:r>
            <a:r>
              <a:rPr lang="ru-RU" dirty="0"/>
              <a:t>звука</a:t>
            </a:r>
            <a:r>
              <a:rPr lang="ru-RU" dirty="0" smtClean="0"/>
              <a:t>.</a:t>
            </a:r>
          </a:p>
          <a:p>
            <a:pPr marL="82296" indent="0">
              <a:buNone/>
            </a:pPr>
            <a:endParaRPr lang="ru-RU" dirty="0"/>
          </a:p>
          <a:p>
            <a:r>
              <a:rPr lang="ru-RU" dirty="0" smtClean="0"/>
              <a:t>Замена </a:t>
            </a:r>
            <a:r>
              <a:rPr lang="ru-RU" dirty="0"/>
              <a:t>звука</a:t>
            </a:r>
            <a:r>
              <a:rPr lang="ru-RU" dirty="0" smtClean="0"/>
              <a:t>.</a:t>
            </a:r>
          </a:p>
          <a:p>
            <a:pPr marL="82296" indent="0">
              <a:buNone/>
            </a:pPr>
            <a:endParaRPr lang="ru-RU" dirty="0"/>
          </a:p>
          <a:p>
            <a:r>
              <a:rPr lang="ru-RU" dirty="0" smtClean="0"/>
              <a:t>Искажение </a:t>
            </a:r>
            <a:r>
              <a:rPr lang="ru-RU" dirty="0"/>
              <a:t>звука.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708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Виды сигматизма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Межзубный</a:t>
            </a:r>
          </a:p>
          <a:p>
            <a:r>
              <a:rPr lang="ru-RU" dirty="0" smtClean="0"/>
              <a:t>Носовой </a:t>
            </a:r>
          </a:p>
          <a:p>
            <a:r>
              <a:rPr lang="ru-RU" dirty="0" smtClean="0"/>
              <a:t>Боковой </a:t>
            </a:r>
          </a:p>
          <a:p>
            <a:r>
              <a:rPr lang="ru-RU" dirty="0" smtClean="0"/>
              <a:t>Губно-зубной </a:t>
            </a:r>
          </a:p>
          <a:p>
            <a:r>
              <a:rPr lang="ru-RU" dirty="0" smtClean="0"/>
              <a:t>Шипящий </a:t>
            </a:r>
          </a:p>
          <a:p>
            <a:r>
              <a:rPr lang="ru-RU" dirty="0" smtClean="0"/>
              <a:t>Парасигматизмы</a:t>
            </a:r>
          </a:p>
          <a:p>
            <a:pPr marL="82296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75757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Межзубный </a:t>
            </a:r>
            <a:r>
              <a:rPr lang="ru-RU" dirty="0" err="1" smtClean="0"/>
              <a:t>сигматизм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449" t="13721" r="4872" b="3967"/>
          <a:stretch/>
        </p:blipFill>
        <p:spPr>
          <a:xfrm>
            <a:off x="1979712" y="1844824"/>
            <a:ext cx="6496338" cy="3888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3456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Носовой </a:t>
            </a:r>
            <a:r>
              <a:rPr lang="ru-RU" dirty="0" err="1" smtClean="0"/>
              <a:t>сигматизм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4320" t="9668" r="4213" b="4617"/>
          <a:stretch/>
        </p:blipFill>
        <p:spPr>
          <a:xfrm>
            <a:off x="1898073" y="1844824"/>
            <a:ext cx="6688229" cy="4181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4641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Губно-зубной </a:t>
            </a:r>
            <a:r>
              <a:rPr lang="ru-RU" dirty="0" err="1" smtClean="0"/>
              <a:t>сигматизм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4211" t="12576" r="6754" b="5771"/>
          <a:stretch/>
        </p:blipFill>
        <p:spPr>
          <a:xfrm>
            <a:off x="1979712" y="1628800"/>
            <a:ext cx="6242249" cy="3816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6869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/>
              <a:t>Призубный</a:t>
            </a:r>
            <a:r>
              <a:rPr lang="ru-RU" dirty="0" smtClean="0"/>
              <a:t> </a:t>
            </a:r>
            <a:r>
              <a:rPr lang="ru-RU" dirty="0" err="1" smtClean="0"/>
              <a:t>сигматизм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l="2479" t="13623" r="6889" b="7357"/>
          <a:stretch/>
        </p:blipFill>
        <p:spPr>
          <a:xfrm>
            <a:off x="1547664" y="1916832"/>
            <a:ext cx="7179250" cy="4176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0995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Шипящий </a:t>
            </a:r>
            <a:r>
              <a:rPr lang="ru-RU" dirty="0" err="1" smtClean="0"/>
              <a:t>сигматизм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l="3947" t="9400" r="3491" b="4979"/>
          <a:stretch/>
        </p:blipFill>
        <p:spPr>
          <a:xfrm>
            <a:off x="1835695" y="1628800"/>
            <a:ext cx="6772645" cy="4176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1201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/>
              <a:t>ПАРАСИГМАТИЗМ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2700" dirty="0" smtClean="0"/>
              <a:t>(</a:t>
            </a:r>
            <a:r>
              <a:rPr lang="ru-RU" sz="2700" dirty="0"/>
              <a:t>СТОЙКИЕ ЗАМЕНЫ СВИСЯТЩИХ ЗВУКОВ</a:t>
            </a:r>
            <a:r>
              <a:rPr lang="ru-RU" sz="2700" dirty="0" smtClean="0"/>
              <a:t>)</a:t>
            </a:r>
            <a:endParaRPr lang="ru-RU" sz="27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844824"/>
            <a:ext cx="8100392" cy="4403576"/>
          </a:xfrm>
        </p:spPr>
        <p:txBody>
          <a:bodyPr>
            <a:noAutofit/>
          </a:bodyPr>
          <a:lstStyle/>
          <a:p>
            <a:pPr fontAlgn="base"/>
            <a:r>
              <a:rPr lang="ru-RU" dirty="0" smtClean="0"/>
              <a:t>Шипящий </a:t>
            </a:r>
            <a:r>
              <a:rPr lang="ru-RU" dirty="0"/>
              <a:t>(с-ш, с`-щ, з-ж</a:t>
            </a:r>
            <a:r>
              <a:rPr lang="ru-RU" dirty="0" smtClean="0"/>
              <a:t>);</a:t>
            </a:r>
            <a:endParaRPr lang="ru-RU" dirty="0"/>
          </a:p>
          <a:p>
            <a:pPr fontAlgn="base"/>
            <a:r>
              <a:rPr lang="ru-RU" dirty="0" smtClean="0"/>
              <a:t>Внутригрупповые </a:t>
            </a:r>
            <a:r>
              <a:rPr lang="ru-RU" dirty="0"/>
              <a:t>замены и смешения </a:t>
            </a:r>
            <a:endParaRPr lang="ru-RU" dirty="0" smtClean="0"/>
          </a:p>
          <a:p>
            <a:pPr marL="82296" indent="0" fontAlgn="base">
              <a:buNone/>
            </a:pPr>
            <a:r>
              <a:rPr lang="ru-RU" dirty="0" smtClean="0"/>
              <a:t>(</a:t>
            </a:r>
            <a:r>
              <a:rPr lang="ru-RU" dirty="0"/>
              <a:t>с-с`, ц-</a:t>
            </a:r>
            <a:r>
              <a:rPr lang="ru-RU" dirty="0" err="1"/>
              <a:t>с,з</a:t>
            </a:r>
            <a:r>
              <a:rPr lang="ru-RU" dirty="0"/>
              <a:t>-с</a:t>
            </a:r>
            <a:r>
              <a:rPr lang="ru-RU" dirty="0" smtClean="0"/>
              <a:t>);</a:t>
            </a:r>
            <a:endParaRPr lang="ru-RU" dirty="0"/>
          </a:p>
          <a:p>
            <a:pPr fontAlgn="base"/>
            <a:r>
              <a:rPr lang="ru-RU" dirty="0" err="1" smtClean="0"/>
              <a:t>Призубный</a:t>
            </a:r>
            <a:r>
              <a:rPr lang="ru-RU" dirty="0" smtClean="0"/>
              <a:t> </a:t>
            </a:r>
            <a:r>
              <a:rPr lang="ru-RU" dirty="0"/>
              <a:t>(с-т, з-д, ц-т</a:t>
            </a:r>
            <a:r>
              <a:rPr lang="ru-RU" dirty="0" smtClean="0"/>
              <a:t>);</a:t>
            </a:r>
            <a:endParaRPr lang="ru-RU" dirty="0"/>
          </a:p>
          <a:p>
            <a:pPr fontAlgn="base"/>
            <a:r>
              <a:rPr lang="ru-RU" dirty="0" smtClean="0"/>
              <a:t>Губно-зубной </a:t>
            </a:r>
            <a:r>
              <a:rPr lang="ru-RU" dirty="0"/>
              <a:t>(с-ф, з-в, </a:t>
            </a:r>
            <a:r>
              <a:rPr lang="ru-RU" dirty="0" smtClean="0"/>
              <a:t>ц-в).</a:t>
            </a:r>
          </a:p>
        </p:txBody>
      </p:sp>
    </p:spTree>
    <p:extLst>
      <p:ext uri="{BB962C8B-B14F-4D97-AF65-F5344CB8AC3E}">
        <p14:creationId xmlns:p14="http://schemas.microsoft.com/office/powerpoint/2010/main" val="3460443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548680"/>
            <a:ext cx="7498080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Подготовительный этап.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1447800"/>
            <a:ext cx="7708392" cy="4800600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Развивать </a:t>
            </a:r>
            <a:r>
              <a:rPr lang="ru-RU" dirty="0"/>
              <a:t>СЛУХОВОЕ восприятие </a:t>
            </a:r>
            <a:r>
              <a:rPr lang="ru-RU" dirty="0" smtClean="0"/>
              <a:t>звука.</a:t>
            </a:r>
            <a:r>
              <a:rPr lang="ru-RU" dirty="0"/>
              <a:t> </a:t>
            </a:r>
          </a:p>
          <a:p>
            <a:r>
              <a:rPr lang="ru-RU" dirty="0"/>
              <a:t>Формировать ЗРИТЕЛЬНЫЙ образ </a:t>
            </a:r>
            <a:r>
              <a:rPr lang="ru-RU" dirty="0" smtClean="0"/>
              <a:t>звука.</a:t>
            </a:r>
            <a:endParaRPr lang="ru-RU" dirty="0"/>
          </a:p>
          <a:p>
            <a:r>
              <a:rPr lang="ru-RU" dirty="0"/>
              <a:t>Создавать КИНЕСТЕТИЧЕСКИЙ образ </a:t>
            </a:r>
            <a:r>
              <a:rPr lang="ru-RU" dirty="0" smtClean="0"/>
              <a:t>звука.</a:t>
            </a:r>
            <a:endParaRPr lang="ru-RU" dirty="0"/>
          </a:p>
          <a:p>
            <a:r>
              <a:rPr lang="ru-RU" dirty="0"/>
              <a:t>Использование приемов </a:t>
            </a:r>
            <a:r>
              <a:rPr lang="ru-RU" dirty="0" smtClean="0"/>
              <a:t>БИОЭНЕРГОПЛАСТИКИ.</a:t>
            </a:r>
            <a:endParaRPr lang="ru-RU" dirty="0"/>
          </a:p>
          <a:p>
            <a:r>
              <a:rPr lang="ru-RU" dirty="0"/>
              <a:t>Подготовка речевого аппарата к освоению навыков произношения звука </a:t>
            </a:r>
            <a:r>
              <a:rPr lang="en-US" dirty="0" smtClean="0"/>
              <a:t>[</a:t>
            </a:r>
            <a:r>
              <a:rPr lang="ru-RU" dirty="0" smtClean="0"/>
              <a:t>С</a:t>
            </a:r>
            <a:r>
              <a:rPr lang="en-US" dirty="0"/>
              <a:t>]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5483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/>
              <a:t>Развитие речевого  дыхания у детей дошкольного возраста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Задачи:</a:t>
            </a:r>
          </a:p>
          <a:p>
            <a:r>
              <a:rPr lang="ru-RU" dirty="0"/>
              <a:t>укрепить мышцы </a:t>
            </a:r>
            <a:r>
              <a:rPr lang="ru-RU" dirty="0" smtClean="0"/>
              <a:t>диафрагмы;</a:t>
            </a:r>
          </a:p>
          <a:p>
            <a:r>
              <a:rPr lang="ru-RU" dirty="0" smtClean="0"/>
              <a:t>артикуляционного </a:t>
            </a:r>
            <a:r>
              <a:rPr lang="ru-RU" dirty="0"/>
              <a:t>аппарата;</a:t>
            </a:r>
          </a:p>
          <a:p>
            <a:r>
              <a:rPr lang="ru-RU" dirty="0"/>
              <a:t>нормализовать звукопроизношение;</a:t>
            </a:r>
          </a:p>
          <a:p>
            <a:r>
              <a:rPr lang="ru-RU" dirty="0"/>
              <a:t>научить контролировать процесс речи;</a:t>
            </a:r>
          </a:p>
          <a:p>
            <a:r>
              <a:rPr lang="ru-RU" dirty="0"/>
              <a:t>добиться усвоения навыков правильного дыхания.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933576" cy="1981200"/>
          </a:xfrm>
        </p:spPr>
        <p:txBody>
          <a:bodyPr>
            <a:noAutofit/>
          </a:bodyPr>
          <a:lstStyle/>
          <a:p>
            <a:r>
              <a:rPr lang="ru-RU" sz="3200" dirty="0"/>
              <a:t>Упражнения на выработку длительной, направленной струи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endParaRPr lang="ru-RU" sz="32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7" name="Picture 3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2846" r="2846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Упражнения на выработку длительной, направленной струи</a:t>
            </a:r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solidFill>
                  <a:schemeClr val="accent3">
                    <a:lumMod val="75000"/>
                  </a:schemeClr>
                </a:solidFill>
              </a:rPr>
              <a:t>«Фокус»</a:t>
            </a:r>
          </a:p>
        </p:txBody>
      </p:sp>
      <p:sp>
        <p:nvSpPr>
          <p:cNvPr id="10" name="Текст 9"/>
          <p:cNvSpPr>
            <a:spLocks noGrp="1"/>
          </p:cNvSpPr>
          <p:nvPr>
            <p:ph type="body" sz="half" idx="3"/>
          </p:nvPr>
        </p:nvSpPr>
        <p:spPr/>
        <p:txBody>
          <a:bodyPr>
            <a:noAutofit/>
          </a:bodyPr>
          <a:lstStyle/>
          <a:p>
            <a:r>
              <a:rPr lang="ru-RU" sz="3200" b="1" dirty="0">
                <a:solidFill>
                  <a:schemeClr val="accent3">
                    <a:lumMod val="75000"/>
                  </a:schemeClr>
                </a:solidFill>
              </a:rPr>
              <a:t>«Загони мяч»</a:t>
            </a:r>
          </a:p>
        </p:txBody>
      </p:sp>
      <p:pic>
        <p:nvPicPr>
          <p:cNvPr id="1026" name="Picture 2" descr="E:\Помощь Маме, изображения на пятницу\Screenshot_2.pn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035878" y="1377490"/>
            <a:ext cx="2865368" cy="3299746"/>
          </a:xfrm>
          <a:prstGeom prst="rect">
            <a:avLst/>
          </a:prstGeom>
          <a:noFill/>
        </p:spPr>
      </p:pic>
      <p:pic>
        <p:nvPicPr>
          <p:cNvPr id="1027" name="Picture 3" descr="E:\Помощь Маме, изображения на пятницу\24c198df48fc2a81d06c9d2559b1c92c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1412776"/>
            <a:ext cx="3265909" cy="32659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/>
              <a:t>Упражнения на выработку длительной, направленной струи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3826768" cy="640080"/>
          </a:xfrm>
        </p:spPr>
        <p:txBody>
          <a:bodyPr/>
          <a:lstStyle/>
          <a:p>
            <a:r>
              <a:rPr lang="ru-RU" sz="2800" b="1" dirty="0">
                <a:solidFill>
                  <a:schemeClr val="accent3">
                    <a:lumMod val="75000"/>
                  </a:schemeClr>
                </a:solidFill>
              </a:rPr>
              <a:t>«Загони мяч»</a:t>
            </a:r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>
          <a:xfrm>
            <a:off x="4427984" y="328278"/>
            <a:ext cx="4464496" cy="640080"/>
          </a:xfrm>
        </p:spPr>
        <p:txBody>
          <a:bodyPr>
            <a:noAutofit/>
          </a:bodyPr>
          <a:lstStyle/>
          <a:p>
            <a:r>
              <a:rPr lang="ru-RU" sz="2900" b="1" dirty="0">
                <a:solidFill>
                  <a:schemeClr val="accent3">
                    <a:lumMod val="75000"/>
                  </a:schemeClr>
                </a:solidFill>
              </a:rPr>
              <a:t>«Подуй на горячий чай»</a:t>
            </a:r>
          </a:p>
        </p:txBody>
      </p:sp>
      <p:pic>
        <p:nvPicPr>
          <p:cNvPr id="2052" name="Picture 4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64075" y="1518841"/>
            <a:ext cx="4022725" cy="3017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 l="2846" r="2846"/>
          <a:stretch>
            <a:fillRect/>
          </a:stretch>
        </p:blipFill>
        <p:spPr bwMode="auto">
          <a:xfrm>
            <a:off x="457201" y="1583632"/>
            <a:ext cx="3826767" cy="304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Упражнения на выработку длительной, направленной струи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solidFill>
                  <a:schemeClr val="accent3">
                    <a:lumMod val="75000"/>
                  </a:schemeClr>
                </a:solidFill>
              </a:rPr>
              <a:t>«Сдуй листок»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 sz="half" idx="3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solidFill>
                  <a:schemeClr val="accent3">
                    <a:lumMod val="75000"/>
                  </a:schemeClr>
                </a:solidFill>
              </a:rPr>
              <a:t>«Сдуй снежинку»</a:t>
            </a:r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" y="1518841"/>
            <a:ext cx="4022725" cy="3017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64075" y="1518841"/>
            <a:ext cx="4022725" cy="3017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Упражнения на выработку длительной, направленной струи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3">
                    <a:lumMod val="75000"/>
                  </a:schemeClr>
                </a:solidFill>
              </a:rPr>
              <a:t>«Сдуй  рыбок/лягушек/кораблики»</a:t>
            </a:r>
          </a:p>
        </p:txBody>
      </p:sp>
      <p:sp>
        <p:nvSpPr>
          <p:cNvPr id="8" name="Текст 7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3">
                    <a:lumMod val="75000"/>
                  </a:schemeClr>
                </a:solidFill>
              </a:rPr>
              <a:t>Сдуй шары/облака» «Задуй свечи»</a:t>
            </a: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518841"/>
            <a:ext cx="4022725" cy="3017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5132387" y="969963"/>
            <a:ext cx="30861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190</TotalTime>
  <Words>356</Words>
  <Application>Microsoft Office PowerPoint</Application>
  <PresentationFormat>Экран (4:3)</PresentationFormat>
  <Paragraphs>83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2" baseType="lpstr">
      <vt:lpstr>Arial</vt:lpstr>
      <vt:lpstr>Corbel</vt:lpstr>
      <vt:lpstr>Gill Sans MT</vt:lpstr>
      <vt:lpstr>Verdana</vt:lpstr>
      <vt:lpstr>Wingdings 2</vt:lpstr>
      <vt:lpstr>Солнцестояние</vt:lpstr>
      <vt:lpstr>Способы и приемы постановки свистящих звуков различной этиологии</vt:lpstr>
      <vt:lpstr>Основные виды речевых нарушений </vt:lpstr>
      <vt:lpstr>Подготовительный этап. </vt:lpstr>
      <vt:lpstr>Развитие речевого  дыхания у детей дошкольного возраста</vt:lpstr>
      <vt:lpstr>Упражнения на выработку длительной, направленной струи</vt:lpstr>
      <vt:lpstr>Упражнения на выработку длительной, направленной струи</vt:lpstr>
      <vt:lpstr>Упражнения на выработку длительной, направленной струи</vt:lpstr>
      <vt:lpstr>Упражнения на выработку длительной, направленной струи</vt:lpstr>
      <vt:lpstr>Упражнения на выработку длительной, направленной струи</vt:lpstr>
      <vt:lpstr>Упражнения на развитие длительного плавного и сильного выдоха</vt:lpstr>
      <vt:lpstr>Упражнение на развитие меткости выдыхаемой струи</vt:lpstr>
      <vt:lpstr>Зрительный образ</vt:lpstr>
      <vt:lpstr>Презентация PowerPoint</vt:lpstr>
      <vt:lpstr>Презентация PowerPoint</vt:lpstr>
      <vt:lpstr>Подготовка речевого аппарата</vt:lpstr>
      <vt:lpstr>Способы и приемы постановки свистящих звуков</vt:lpstr>
      <vt:lpstr>Постановка звука [С]  от артикуляционных упражнений</vt:lpstr>
      <vt:lpstr>Опорные звуки</vt:lpstr>
      <vt:lpstr>Постановка звука [С] с механической помощью</vt:lpstr>
      <vt:lpstr>Виды сигматизма</vt:lpstr>
      <vt:lpstr>Межзубный сигматизм</vt:lpstr>
      <vt:lpstr>Носовой сигматизм</vt:lpstr>
      <vt:lpstr>Губно-зубной сигматизм</vt:lpstr>
      <vt:lpstr>Призубный сигматизм</vt:lpstr>
      <vt:lpstr>Шипящий сигматизм</vt:lpstr>
      <vt:lpstr>ПАРАСИГМАТИЗМ  (СТОЙКИЕ ЗАМЕНЫ СВИСЯТЩИХ ЗВУКОВ)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Упражнения на развитие речевого и неречевого дыхания</dc:title>
  <dc:creator>Детский сад 13</dc:creator>
  <cp:lastModifiedBy>Пользователь</cp:lastModifiedBy>
  <cp:revision>17</cp:revision>
  <dcterms:created xsi:type="dcterms:W3CDTF">2023-02-02T05:37:34Z</dcterms:created>
  <dcterms:modified xsi:type="dcterms:W3CDTF">2023-03-29T09:58:30Z</dcterms:modified>
</cp:coreProperties>
</file>