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DFDF"/>
    <a:srgbClr val="CC6600"/>
    <a:srgbClr val="008080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47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645CC-3449-40C9-8E47-F73ADA0EE321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1F862-2F52-42F8-8F5F-32A9161479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5428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645CC-3449-40C9-8E47-F73ADA0EE321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1F862-2F52-42F8-8F5F-32A9161479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334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645CC-3449-40C9-8E47-F73ADA0EE321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1F862-2F52-42F8-8F5F-32A9161479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2125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645CC-3449-40C9-8E47-F73ADA0EE321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1F862-2F52-42F8-8F5F-32A9161479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3011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645CC-3449-40C9-8E47-F73ADA0EE321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1F862-2F52-42F8-8F5F-32A9161479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973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645CC-3449-40C9-8E47-F73ADA0EE321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1F862-2F52-42F8-8F5F-32A9161479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0835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645CC-3449-40C9-8E47-F73ADA0EE321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1F862-2F52-42F8-8F5F-32A9161479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629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645CC-3449-40C9-8E47-F73ADA0EE321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1F862-2F52-42F8-8F5F-32A9161479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2050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645CC-3449-40C9-8E47-F73ADA0EE321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1F862-2F52-42F8-8F5F-32A9161479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1549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645CC-3449-40C9-8E47-F73ADA0EE321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1F862-2F52-42F8-8F5F-32A9161479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2762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645CC-3449-40C9-8E47-F73ADA0EE321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1F862-2F52-42F8-8F5F-32A9161479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1045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5CC-3449-40C9-8E47-F73ADA0EE321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71F862-2F52-42F8-8F5F-32A9161479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4861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10" Type="http://schemas.openxmlformats.org/officeDocument/2006/relationships/image" Target="../media/image8.png"/><Relationship Id="rId4" Type="http://schemas.openxmlformats.org/officeDocument/2006/relationships/image" Target="../media/image2.jp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8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6" Type="http://schemas.microsoft.com/office/2007/relationships/hdphoto" Target="../media/hdphoto10.wdp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1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13.png"/><Relationship Id="rId10" Type="http://schemas.microsoft.com/office/2007/relationships/hdphoto" Target="../media/hdphoto7.wdp"/><Relationship Id="rId4" Type="http://schemas.microsoft.com/office/2007/relationships/hdphoto" Target="../media/hdphoto4.wdp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5" Type="http://schemas.openxmlformats.org/officeDocument/2006/relationships/image" Target="../media/image22.png"/><Relationship Id="rId4" Type="http://schemas.microsoft.com/office/2007/relationships/hdphoto" Target="../media/hdphoto8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4445" y="947651"/>
            <a:ext cx="9559637" cy="238575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248" y="3347971"/>
            <a:ext cx="5178829" cy="2581448"/>
          </a:xfrm>
          <a:prstGeom prst="rect">
            <a:avLst/>
          </a:prstGeom>
        </p:spPr>
      </p:pic>
      <p:sp>
        <p:nvSpPr>
          <p:cNvPr id="4" name="Подзаголовок 2"/>
          <p:cNvSpPr txBox="1">
            <a:spLocks/>
          </p:cNvSpPr>
          <p:nvPr/>
        </p:nvSpPr>
        <p:spPr>
          <a:xfrm>
            <a:off x="179512" y="116632"/>
            <a:ext cx="8712968" cy="764704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80"/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МУНИЦИПАЛЬНОЕ БЮДЖЕТНОЕ ДОШКОЛЬНОЕ ОБРАЗОВАТЕЛЬНОЕ УЧРЕЖДЕНИЕ ДЕТСКИЙ САД № 39 «АИСТЁНОК»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80"/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МУНИЦИПАЛЬНОГО ОБРАЗОВАНИЯ АБИНСКИЙ РАЙОН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008080"/>
              </a:solidFill>
              <a:uLnTx/>
              <a:uFillTx/>
              <a:latin typeface="Calibri"/>
              <a:ea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8080"/>
              </a:solidFill>
              <a:uLnTx/>
              <a:uFillTx/>
              <a:latin typeface="Calibri"/>
              <a:ea typeface="+mn-ea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304790"/>
            <a:ext cx="87816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n w="12700">
                  <a:solidFill>
                    <a:schemeClr val="accent2">
                      <a:lumMod val="75000"/>
                    </a:schemeClr>
                  </a:solidFill>
                </a:ln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Segoe UI Black" panose="020B0A02040204020203" pitchFamily="34" charset="0"/>
                <a:ea typeface="Segoe UI Black" panose="020B0A02040204020203" pitchFamily="34" charset="0"/>
              </a:rPr>
              <a:t>« Игровые </a:t>
            </a:r>
            <a:r>
              <a:rPr lang="ru-RU" sz="3200" dirty="0" smtClean="0">
                <a:ln w="12700">
                  <a:solidFill>
                    <a:schemeClr val="accent2">
                      <a:lumMod val="75000"/>
                    </a:schemeClr>
                  </a:solidFill>
                </a:ln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Segoe UI Black" panose="020B0A02040204020203" pitchFamily="34" charset="0"/>
                <a:ea typeface="Segoe UI Black" panose="020B0A02040204020203" pitchFamily="34" charset="0"/>
              </a:rPr>
              <a:t>приёмы </a:t>
            </a:r>
            <a:r>
              <a:rPr lang="ru-RU" sz="3200" dirty="0">
                <a:ln w="12700">
                  <a:solidFill>
                    <a:schemeClr val="accent2">
                      <a:lumMod val="75000"/>
                    </a:schemeClr>
                  </a:solidFill>
                </a:ln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Segoe UI Black" panose="020B0A02040204020203" pitchFamily="34" charset="0"/>
                <a:ea typeface="Segoe UI Black" panose="020B0A02040204020203" pitchFamily="34" charset="0"/>
              </a:rPr>
              <a:t>развития мелкой моторики </a:t>
            </a:r>
            <a:r>
              <a:rPr lang="ru-RU" sz="3200" dirty="0" smtClean="0">
                <a:ln w="12700">
                  <a:solidFill>
                    <a:schemeClr val="accent2">
                      <a:lumMod val="75000"/>
                    </a:schemeClr>
                  </a:solidFill>
                </a:ln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Segoe UI Black" panose="020B0A02040204020203" pitchFamily="34" charset="0"/>
                <a:ea typeface="Segoe UI Black" panose="020B0A02040204020203" pitchFamily="34" charset="0"/>
              </a:rPr>
              <a:t>рук при </a:t>
            </a:r>
            <a:r>
              <a:rPr lang="ru-RU" sz="3200" dirty="0">
                <a:ln w="12700">
                  <a:solidFill>
                    <a:schemeClr val="accent2">
                      <a:lumMod val="75000"/>
                    </a:schemeClr>
                  </a:solidFill>
                </a:ln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Segoe UI Black" panose="020B0A02040204020203" pitchFamily="34" charset="0"/>
                <a:ea typeface="Segoe UI Black" panose="020B0A02040204020203" pitchFamily="34" charset="0"/>
              </a:rPr>
              <a:t>автоматизации свистящих звуков у детей с ТНР»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311" y="6008322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00808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Учитель-логопед  Крикленко О. В.</a:t>
            </a:r>
            <a:endParaRPr lang="ru-RU" sz="2800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008080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9160" y="4381834"/>
            <a:ext cx="246502" cy="32234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197" y="4356895"/>
            <a:ext cx="254947" cy="28902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7006" y="4407443"/>
            <a:ext cx="339123" cy="3391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6309">
            <a:off x="5163670" y="4396700"/>
            <a:ext cx="244894" cy="35374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8423" y="5261954"/>
            <a:ext cx="237354" cy="245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1684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343" y="279411"/>
            <a:ext cx="3645271" cy="273395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344" y="3483033"/>
            <a:ext cx="3835799" cy="27722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9451" y="3483033"/>
            <a:ext cx="3696391" cy="27722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2822" y="228599"/>
            <a:ext cx="3713020" cy="2784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1440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26" y="328353"/>
            <a:ext cx="4278686" cy="268501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322" y="270163"/>
            <a:ext cx="3657605" cy="27432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9537" y="3300966"/>
            <a:ext cx="2450177" cy="326690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600" y="3283528"/>
            <a:ext cx="2463255" cy="3284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2659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27" y="1147154"/>
            <a:ext cx="3154681" cy="420624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4202" y="3665913"/>
            <a:ext cx="4089861" cy="30673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4203" y="182879"/>
            <a:ext cx="4089861" cy="3067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7683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264" y="3607724"/>
            <a:ext cx="4067695" cy="305077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85" y="1180408"/>
            <a:ext cx="3129743" cy="417299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264" y="207819"/>
            <a:ext cx="4078779" cy="3059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5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темно-зеленые мазки, темно-зеленый, кисть, мазки png | PNGWi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36" b="100000" l="0" r="100000"/>
                    </a14:imgEffect>
                    <a14:imgEffect>
                      <a14:artisticCutout/>
                    </a14:imgEffect>
                    <a14:imgEffect>
                      <a14:sharpenSoften amount="25000"/>
                    </a14:imgEffect>
                    <a14:imgEffect>
                      <a14:colorTemperature colorTemp="5900"/>
                    </a14:imgEffect>
                    <a14:imgEffect>
                      <a14:saturation sat="33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31" t="2462" r="12686" b="3424"/>
          <a:stretch/>
        </p:blipFill>
        <p:spPr bwMode="auto">
          <a:xfrm rot="3701452">
            <a:off x="1028118" y="-1187469"/>
            <a:ext cx="6752818" cy="9135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23702" y="2718262"/>
            <a:ext cx="8163097" cy="84141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r>
              <a:rPr lang="ru-RU" sz="4000" dirty="0" smtClean="0">
                <a:ln w="12700">
                  <a:solidFill>
                    <a:schemeClr val="accent2">
                      <a:lumMod val="75000"/>
                    </a:schemeClr>
                  </a:solidFill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Segoe UI Black" panose="020B0A02040204020203" pitchFamily="34" charset="0"/>
                <a:ea typeface="Segoe UI Black" panose="020B0A02040204020203" pitchFamily="34" charset="0"/>
              </a:rPr>
              <a:t>СПАСИБО  ЗА  ВНИМАНИЕ !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764862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9629" y="155505"/>
            <a:ext cx="8828116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i="1" u="sng" dirty="0">
                <a:solidFill>
                  <a:srgbClr val="CC66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Артикуляционная моторика </a:t>
            </a:r>
            <a:r>
              <a:rPr lang="ru-RU" sz="2500" b="1" dirty="0">
                <a:solidFill>
                  <a:srgbClr val="CC66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– это способность органов артикуляционного аппарата  правильно принимать артикуляционную позицию, правильно </a:t>
            </a:r>
            <a:br>
              <a:rPr lang="ru-RU" sz="2500" b="1" dirty="0">
                <a:solidFill>
                  <a:srgbClr val="CC66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</a:br>
            <a:r>
              <a:rPr lang="ru-RU" sz="2500" b="1" dirty="0">
                <a:solidFill>
                  <a:srgbClr val="CC66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и точно переключаться с одной позиции на другую</a:t>
            </a:r>
            <a:r>
              <a:rPr lang="ru-RU" sz="2500" b="1" dirty="0" smtClean="0">
                <a:solidFill>
                  <a:srgbClr val="CC66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.</a:t>
            </a:r>
          </a:p>
          <a:p>
            <a:pPr algn="ctr"/>
            <a:r>
              <a:rPr lang="ru-RU" sz="2500" b="1" dirty="0">
                <a:solidFill>
                  <a:srgbClr val="CC66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/>
            </a:r>
            <a:br>
              <a:rPr lang="ru-RU" sz="2500" b="1" dirty="0">
                <a:solidFill>
                  <a:srgbClr val="CC66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</a:br>
            <a:r>
              <a:rPr lang="ru-RU" sz="2500" b="1" i="1" u="sng" dirty="0" smtClean="0">
                <a:solidFill>
                  <a:srgbClr val="CC66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Мелкая </a:t>
            </a:r>
            <a:r>
              <a:rPr lang="ru-RU" sz="2500" b="1" i="1" u="sng" dirty="0">
                <a:solidFill>
                  <a:srgbClr val="CC66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моторика рук </a:t>
            </a:r>
            <a:r>
              <a:rPr lang="ru-RU" sz="2500" b="1" dirty="0">
                <a:solidFill>
                  <a:srgbClr val="CC66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</a:rPr>
              <a:t>— способность манипулировать мелкими предметами, передавать объекты из рук в руки, а также выполнять задачи, требующие скоординированной работы глаз и рук.</a:t>
            </a:r>
            <a:endParaRPr lang="ru-RU" sz="2500" dirty="0">
              <a:solidFill>
                <a:srgbClr val="CC6600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088" y="3893207"/>
            <a:ext cx="3746269" cy="280970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54" y="3911910"/>
            <a:ext cx="3721332" cy="2790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7157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Родители\Мама\МОИ СКАНИРОВАННЫЕ ИЗОБРАЖЕНИЯ\Для презентаций\Ладони-кляксы\Фото детей и К\moz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409999" y="198928"/>
            <a:ext cx="6264497" cy="3774556"/>
          </a:xfrm>
          <a:prstGeom prst="rect">
            <a:avLst/>
          </a:prstGeom>
          <a:ln w="38100">
            <a:noFill/>
          </a:ln>
          <a:effectLst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216" y="4281054"/>
            <a:ext cx="2738515" cy="244394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9662" y="4220869"/>
            <a:ext cx="1689668" cy="24958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384" y="4220869"/>
            <a:ext cx="1605008" cy="2495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2906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АНКО ОТЕЧЕСТВЕННОЙ ПЕДАГОГИКИ» (К 100-ЛЕТИЮ СО ДНЯ РОЖДЕНИЯ В.А.  СУХОМЛИНСКОГО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491" y="596438"/>
            <a:ext cx="2138737" cy="3171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3"/>
          <p:cNvSpPr txBox="1">
            <a:spLocks/>
          </p:cNvSpPr>
          <p:nvPr/>
        </p:nvSpPr>
        <p:spPr>
          <a:xfrm>
            <a:off x="2851264" y="680660"/>
            <a:ext cx="5877099" cy="379785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1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C6600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Источники способностей и</a:t>
            </a:r>
            <a:br>
              <a:rPr lang="ru-RU" sz="31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C6600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</a:br>
            <a:r>
              <a:rPr lang="ru-RU" sz="31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C6600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дарований детей – на кончиках их пальцев. </a:t>
            </a:r>
          </a:p>
          <a:p>
            <a:pPr algn="ctr"/>
            <a:r>
              <a:rPr lang="ru-RU" sz="31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C6600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От пальцев, образно говоря, идут тончайшие ручейки,</a:t>
            </a:r>
            <a:br>
              <a:rPr lang="ru-RU" sz="31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C6600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</a:br>
            <a:r>
              <a:rPr lang="ru-RU" sz="31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C6600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которые питают источник</a:t>
            </a:r>
            <a:br>
              <a:rPr lang="ru-RU" sz="31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C6600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</a:br>
            <a:r>
              <a:rPr lang="ru-RU" sz="31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C6600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творческой мысли.</a:t>
            </a:r>
            <a:br>
              <a:rPr lang="ru-RU" sz="31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C6600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</a:br>
            <a:r>
              <a:rPr lang="ru-RU" sz="2700" i="1" dirty="0" smtClean="0">
                <a:solidFill>
                  <a:srgbClr val="CC6600"/>
                </a:solidFill>
                <a:effectLst/>
                <a:latin typeface="Segoe UI Black" panose="020B0A02040204020203" pitchFamily="34" charset="0"/>
                <a:ea typeface="Segoe UI Black" panose="020B0A02040204020203" pitchFamily="34" charset="0"/>
              </a:rPr>
              <a:t>                        </a:t>
            </a:r>
            <a:endParaRPr lang="ru-RU" sz="2700" b="1" i="1" dirty="0">
              <a:solidFill>
                <a:srgbClr val="CC6600"/>
              </a:solidFill>
              <a:effectLst/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873572" y="3713374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i="1" dirty="0">
                <a:solidFill>
                  <a:srgbClr val="CC660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В.А. Сухомлинский,  </a:t>
            </a:r>
            <a:endParaRPr lang="ru-RU" sz="2000" b="1" i="1" dirty="0" smtClean="0">
              <a:solidFill>
                <a:srgbClr val="CC6600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  <a:p>
            <a:r>
              <a:rPr lang="ru-RU" sz="2000" b="1" i="1" dirty="0" smtClean="0">
                <a:solidFill>
                  <a:srgbClr val="CC660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советский </a:t>
            </a:r>
            <a:r>
              <a:rPr lang="ru-RU" sz="2000" b="1" i="1" dirty="0">
                <a:solidFill>
                  <a:srgbClr val="CC660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педагог-новатор, детский писатель, создатель педагогической системы</a:t>
            </a:r>
          </a:p>
        </p:txBody>
      </p:sp>
      <p:pic>
        <p:nvPicPr>
          <p:cNvPr id="5" name="Picture 5" descr="D:\Родители\Мама\МОИ СКАНИРОВАННЫЕ ИЗОБРАЖЕНИЯ\Для презентаций\Ладони-кляксы\ruka107-300x30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24196">
            <a:off x="1948221" y="3864256"/>
            <a:ext cx="2605521" cy="260552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942355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2"/>
          <p:cNvSpPr txBox="1">
            <a:spLocks/>
          </p:cNvSpPr>
          <p:nvPr/>
        </p:nvSpPr>
        <p:spPr>
          <a:xfrm>
            <a:off x="8312" y="71937"/>
            <a:ext cx="9144000" cy="1368152"/>
          </a:xfrm>
          <a:prstGeom prst="rect">
            <a:avLst/>
          </a:prstGeom>
        </p:spPr>
        <p:txBody>
          <a:bodyPr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u="sng" dirty="0">
                <a:ln w="317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Franklin Gothic Demi" pitchFamily="34" charset="0"/>
              </a:rPr>
              <a:t>К</a:t>
            </a:r>
            <a:r>
              <a:rPr lang="ru-RU" sz="2800" b="1" u="sng" dirty="0" smtClean="0">
                <a:ln w="317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Franklin Gothic Demi" pitchFamily="34" charset="0"/>
              </a:rPr>
              <a:t>оррекционные цели и задачи  индивидуальной организованной образовательной деятельности:</a:t>
            </a:r>
            <a:br>
              <a:rPr lang="ru-RU" sz="2800" b="1" u="sng" dirty="0" smtClean="0">
                <a:ln w="317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Franklin Gothic Demi" pitchFamily="34" charset="0"/>
              </a:rPr>
            </a:br>
            <a:endParaRPr lang="ru-RU" sz="2800" u="sng" dirty="0">
              <a:ln w="3175"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4070" y="1024459"/>
            <a:ext cx="8661863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ü"/>
            </a:pPr>
            <a:r>
              <a:rPr lang="ru-RU" sz="2400" b="1" dirty="0">
                <a:solidFill>
                  <a:srgbClr val="CC66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Franklin Gothic Demi" pitchFamily="34" charset="0"/>
              </a:rPr>
              <a:t>формировать правильное речевое </a:t>
            </a:r>
            <a:r>
              <a:rPr lang="ru-RU" sz="2400" b="1" dirty="0" smtClean="0">
                <a:solidFill>
                  <a:srgbClr val="CC66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Franklin Gothic Demi" pitchFamily="34" charset="0"/>
              </a:rPr>
              <a:t>дыхание для постановки свистящих звуков;</a:t>
            </a:r>
            <a:endParaRPr lang="ru-RU" sz="2400" b="1" dirty="0">
              <a:solidFill>
                <a:srgbClr val="CC66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Franklin Gothic Demi" pitchFamily="34" charset="0"/>
            </a:endParaRPr>
          </a:p>
          <a:p>
            <a:pPr lvl="0">
              <a:buFont typeface="Wingdings" pitchFamily="2" charset="2"/>
              <a:buChar char="ü"/>
            </a:pPr>
            <a:r>
              <a:rPr lang="ru-RU" sz="2400" b="1" dirty="0">
                <a:solidFill>
                  <a:srgbClr val="CC66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Franklin Gothic Demi" pitchFamily="34" charset="0"/>
              </a:rPr>
              <a:t>развивать артикуляционную моторику, формировать правильные артикуляционные </a:t>
            </a:r>
            <a:r>
              <a:rPr lang="ru-RU" sz="2400" b="1" dirty="0" smtClean="0">
                <a:solidFill>
                  <a:srgbClr val="CC66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Franklin Gothic Demi" pitchFamily="34" charset="0"/>
              </a:rPr>
              <a:t>уклады свистящих звуков;</a:t>
            </a:r>
            <a:endParaRPr lang="ru-RU" sz="2400" b="1" dirty="0">
              <a:solidFill>
                <a:srgbClr val="CC66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Franklin Gothic Demi" pitchFamily="34" charset="0"/>
            </a:endParaRPr>
          </a:p>
          <a:p>
            <a:pPr lvl="0">
              <a:buFont typeface="Wingdings" pitchFamily="2" charset="2"/>
              <a:buChar char="ü"/>
            </a:pPr>
            <a:r>
              <a:rPr lang="ru-RU" sz="2400" b="1" dirty="0">
                <a:solidFill>
                  <a:srgbClr val="CC66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Franklin Gothic Demi" pitchFamily="34" charset="0"/>
              </a:rPr>
              <a:t>развивать фонематическое восприятие, навыки звукового </a:t>
            </a:r>
            <a:r>
              <a:rPr lang="ru-RU" sz="2400" b="1" dirty="0" smtClean="0">
                <a:solidFill>
                  <a:srgbClr val="CC66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Franklin Gothic Demi" pitchFamily="34" charset="0"/>
              </a:rPr>
              <a:t>анализа слов со свистящими звуками;</a:t>
            </a:r>
            <a:endParaRPr lang="ru-RU" sz="2400" b="1" dirty="0">
              <a:solidFill>
                <a:srgbClr val="CC66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Franklin Gothic Demi" pitchFamily="34" charset="0"/>
            </a:endParaRPr>
          </a:p>
          <a:p>
            <a:pPr lvl="0">
              <a:buFont typeface="Wingdings" pitchFamily="2" charset="2"/>
              <a:buChar char="ü"/>
            </a:pPr>
            <a:r>
              <a:rPr lang="ru-RU" sz="2400" b="1" dirty="0">
                <a:solidFill>
                  <a:srgbClr val="CC66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Franklin Gothic Demi" pitchFamily="34" charset="0"/>
              </a:rPr>
              <a:t>совершенствовать лексико-грамматические конструкции;</a:t>
            </a:r>
          </a:p>
          <a:p>
            <a:pPr lvl="0">
              <a:buFont typeface="Wingdings" pitchFamily="2" charset="2"/>
              <a:buChar char="ü"/>
            </a:pPr>
            <a:r>
              <a:rPr lang="ru-RU" sz="2400" b="1" dirty="0">
                <a:solidFill>
                  <a:srgbClr val="CC66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Franklin Gothic Demi" pitchFamily="34" charset="0"/>
              </a:rPr>
              <a:t>развивать неречевые психические процессы;</a:t>
            </a:r>
          </a:p>
          <a:p>
            <a:pPr lvl="0">
              <a:buFont typeface="Wingdings" pitchFamily="2" charset="2"/>
              <a:buChar char="ü"/>
            </a:pPr>
            <a:r>
              <a:rPr lang="ru-RU" sz="2400" b="1" dirty="0">
                <a:solidFill>
                  <a:srgbClr val="CC66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Franklin Gothic Demi" pitchFamily="34" charset="0"/>
              </a:rPr>
              <a:t>развивать мелкую моторику пальцев рук детей.</a:t>
            </a:r>
          </a:p>
          <a:p>
            <a:r>
              <a:rPr lang="ru-RU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 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51" y="4627486"/>
            <a:ext cx="2823558" cy="211766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467" y="4627486"/>
            <a:ext cx="2823557" cy="2117668"/>
          </a:xfrm>
          <a:prstGeom prst="rect">
            <a:avLst/>
          </a:prstGeom>
        </p:spPr>
      </p:pic>
      <p:pic>
        <p:nvPicPr>
          <p:cNvPr id="12" name="Содержимое 8" descr="IMG_1956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064622" y="4627486"/>
            <a:ext cx="3033965" cy="211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9595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1440" y="215821"/>
            <a:ext cx="888630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u="sng" dirty="0">
                <a:ln w="317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Franklin Gothic Demi" pitchFamily="34" charset="0"/>
              </a:rPr>
              <a:t>Игры на коррекцию звукопроизношения </a:t>
            </a:r>
            <a:r>
              <a:rPr lang="ru-RU" sz="2800" b="1" u="sng" dirty="0" smtClean="0">
                <a:ln w="317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Franklin Gothic Demi" pitchFamily="34" charset="0"/>
              </a:rPr>
              <a:t>свистящих звуков с </a:t>
            </a:r>
            <a:r>
              <a:rPr lang="ru-RU" sz="2800" b="1" u="sng" dirty="0">
                <a:ln w="317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Franklin Gothic Demi" pitchFamily="34" charset="0"/>
              </a:rPr>
              <a:t>элементами развития мелкой моторики рук:</a:t>
            </a:r>
            <a:endParaRPr lang="ru-RU" sz="2800" b="1" dirty="0">
              <a:ln w="3175"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87978" y="1380154"/>
            <a:ext cx="660030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>
                <a:solidFill>
                  <a:srgbClr val="CC66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Franklin Gothic Demi" pitchFamily="34" charset="0"/>
              </a:rPr>
              <a:t>1 группа </a:t>
            </a:r>
            <a:r>
              <a:rPr lang="ru-RU" sz="2400" b="1" dirty="0">
                <a:solidFill>
                  <a:srgbClr val="CC66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Franklin Gothic Demi" pitchFamily="34" charset="0"/>
              </a:rPr>
              <a:t>– игры с произношением изолированного звука и на автоматизацию звука в слогах;</a:t>
            </a:r>
          </a:p>
          <a:p>
            <a:r>
              <a:rPr lang="ru-RU" sz="2400" b="1" i="1" u="sng" dirty="0">
                <a:solidFill>
                  <a:srgbClr val="CC66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Franklin Gothic Demi" pitchFamily="34" charset="0"/>
              </a:rPr>
              <a:t>2 группа </a:t>
            </a:r>
            <a:r>
              <a:rPr lang="ru-RU" sz="2400" b="1" dirty="0">
                <a:solidFill>
                  <a:srgbClr val="CC66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Franklin Gothic Demi" pitchFamily="34" charset="0"/>
              </a:rPr>
              <a:t>–  игры на автоматизацию звука в слогах  и в словах;</a:t>
            </a:r>
          </a:p>
          <a:p>
            <a:r>
              <a:rPr lang="ru-RU" sz="2400" b="1" i="1" u="sng" dirty="0">
                <a:solidFill>
                  <a:srgbClr val="CC66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Franklin Gothic Demi" pitchFamily="34" charset="0"/>
              </a:rPr>
              <a:t>3 группа </a:t>
            </a:r>
            <a:r>
              <a:rPr lang="ru-RU" sz="2400" b="1" dirty="0">
                <a:solidFill>
                  <a:srgbClr val="CC66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Franklin Gothic Demi" pitchFamily="34" charset="0"/>
              </a:rPr>
              <a:t>– игры на автоматизацию звуков в словах и фразе;</a:t>
            </a:r>
          </a:p>
          <a:p>
            <a:r>
              <a:rPr lang="ru-RU" sz="2400" b="1" i="1" u="sng" dirty="0">
                <a:solidFill>
                  <a:srgbClr val="CC66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Franklin Gothic Demi" pitchFamily="34" charset="0"/>
              </a:rPr>
              <a:t>4 группа </a:t>
            </a:r>
            <a:r>
              <a:rPr lang="ru-RU" sz="2400" b="1" dirty="0">
                <a:solidFill>
                  <a:srgbClr val="CC66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Franklin Gothic Demi" pitchFamily="34" charset="0"/>
              </a:rPr>
              <a:t>– игры на дифференциацию звуков;</a:t>
            </a:r>
          </a:p>
          <a:p>
            <a:r>
              <a:rPr lang="ru-RU" sz="2400" b="1" i="1" u="sng" dirty="0">
                <a:solidFill>
                  <a:srgbClr val="CC66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Franklin Gothic Demi" pitchFamily="34" charset="0"/>
              </a:rPr>
              <a:t>5 группа </a:t>
            </a:r>
            <a:r>
              <a:rPr lang="ru-RU" sz="2400" b="1" dirty="0">
                <a:solidFill>
                  <a:srgbClr val="CC66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Franklin Gothic Demi" pitchFamily="34" charset="0"/>
              </a:rPr>
              <a:t>– игры для развития грамматических категорий;</a:t>
            </a:r>
          </a:p>
          <a:p>
            <a:r>
              <a:rPr lang="ru-RU" sz="2400" b="1" i="1" u="sng" dirty="0">
                <a:solidFill>
                  <a:srgbClr val="CC66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Franklin Gothic Demi" pitchFamily="34" charset="0"/>
              </a:rPr>
              <a:t>6 группа </a:t>
            </a:r>
            <a:r>
              <a:rPr lang="ru-RU" sz="2400" b="1" dirty="0">
                <a:solidFill>
                  <a:srgbClr val="CC66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Franklin Gothic Demi" pitchFamily="34" charset="0"/>
              </a:rPr>
              <a:t>– игры на формирование обобщающих понятий;</a:t>
            </a:r>
          </a:p>
          <a:p>
            <a:r>
              <a:rPr lang="ru-RU" sz="2400" b="1" i="1" u="sng" dirty="0">
                <a:solidFill>
                  <a:srgbClr val="CC66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Franklin Gothic Demi" pitchFamily="34" charset="0"/>
              </a:rPr>
              <a:t>7 группа </a:t>
            </a:r>
            <a:r>
              <a:rPr lang="ru-RU" sz="2400" b="1" dirty="0">
                <a:solidFill>
                  <a:srgbClr val="CC66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Franklin Gothic Demi" pitchFamily="34" charset="0"/>
              </a:rPr>
              <a:t>– игры на развитие пространственных представлений. </a:t>
            </a:r>
          </a:p>
        </p:txBody>
      </p:sp>
    </p:spTree>
    <p:extLst>
      <p:ext uri="{BB962C8B-B14F-4D97-AF65-F5344CB8AC3E}">
        <p14:creationId xmlns:p14="http://schemas.microsoft.com/office/powerpoint/2010/main" val="1664835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D:\Родители\Мама\Фото\Мои фото для презент\Игры по м.м\IMG_996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443942" y="3322910"/>
            <a:ext cx="4313096" cy="3235041"/>
          </a:xfrm>
          <a:prstGeom prst="rect">
            <a:avLst/>
          </a:prstGeom>
          <a:ln w="38100">
            <a:noFill/>
          </a:ln>
          <a:effectLst/>
        </p:spPr>
      </p:pic>
      <p:pic>
        <p:nvPicPr>
          <p:cNvPr id="3" name="Picture 10" descr="D:\Родители\Мама\Фото\Мои фото для презент\Игры по м.м\IMG_996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791683" y="231271"/>
            <a:ext cx="3631452" cy="2723774"/>
          </a:xfrm>
          <a:prstGeom prst="rect">
            <a:avLst/>
          </a:prstGeom>
          <a:ln>
            <a:noFill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641723" y="438996"/>
            <a:ext cx="330682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CC66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Franklin Gothic Demi" pitchFamily="34" charset="0"/>
              </a:rPr>
              <a:t>Пособие «ЗОНТИК </a:t>
            </a:r>
            <a:r>
              <a:rPr lang="ru-RU" sz="3600" dirty="0">
                <a:solidFill>
                  <a:srgbClr val="CC66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Franklin Gothic Demi" pitchFamily="34" charset="0"/>
              </a:rPr>
              <a:t>ДЛЯ ВЕСЁЛОГО ЯЗЫЧКА»</a:t>
            </a:r>
            <a:endParaRPr lang="ru-RU" sz="3600" dirty="0">
              <a:solidFill>
                <a:srgbClr val="CC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05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92" y="280419"/>
            <a:ext cx="3580845" cy="268563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2494" y="280419"/>
            <a:ext cx="3651390" cy="274541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906" y="3126970"/>
            <a:ext cx="2679815" cy="357308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2942" y="3707476"/>
            <a:ext cx="3690942" cy="2768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624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884" y="382385"/>
            <a:ext cx="3003655" cy="278738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719" y="324195"/>
            <a:ext cx="3913826" cy="278738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877" y="3516282"/>
            <a:ext cx="3436745" cy="300920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190" y="3516282"/>
            <a:ext cx="4012276" cy="3009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5115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224</Words>
  <Application>Microsoft Office PowerPoint</Application>
  <PresentationFormat>Экран (4:3)</PresentationFormat>
  <Paragraphs>28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Arial</vt:lpstr>
      <vt:lpstr>Calibri</vt:lpstr>
      <vt:lpstr>Calibri Light</vt:lpstr>
      <vt:lpstr>Franklin Gothic Demi</vt:lpstr>
      <vt:lpstr>Segoe UI Black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18</cp:revision>
  <dcterms:created xsi:type="dcterms:W3CDTF">2023-03-28T13:48:33Z</dcterms:created>
  <dcterms:modified xsi:type="dcterms:W3CDTF">2023-03-28T16:16:42Z</dcterms:modified>
</cp:coreProperties>
</file>