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56" r:id="rId2"/>
    <p:sldId id="264" r:id="rId3"/>
    <p:sldId id="265" r:id="rId4"/>
    <p:sldId id="266" r:id="rId5"/>
    <p:sldId id="257" r:id="rId6"/>
    <p:sldId id="258" r:id="rId7"/>
    <p:sldId id="273" r:id="rId8"/>
    <p:sldId id="274" r:id="rId9"/>
    <p:sldId id="275" r:id="rId10"/>
    <p:sldId id="276" r:id="rId11"/>
    <p:sldId id="259" r:id="rId12"/>
    <p:sldId id="261" r:id="rId13"/>
    <p:sldId id="267" r:id="rId14"/>
    <p:sldId id="268" r:id="rId15"/>
    <p:sldId id="272" r:id="rId16"/>
    <p:sldId id="269" r:id="rId17"/>
    <p:sldId id="270" r:id="rId18"/>
    <p:sldId id="262" r:id="rId19"/>
    <p:sldId id="280" r:id="rId20"/>
    <p:sldId id="271" r:id="rId21"/>
    <p:sldId id="277" r:id="rId22"/>
    <p:sldId id="278" r:id="rId23"/>
    <p:sldId id="279" r:id="rId24"/>
  </p:sldIdLst>
  <p:sldSz cx="9906000" cy="6858000" type="A4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76" y="8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596F80-C9F4-4DA9-9F93-7358D430AEED}" type="doc">
      <dgm:prSet loTypeId="urn:microsoft.com/office/officeart/2005/8/layout/lProcess3" loCatId="process" qsTypeId="urn:microsoft.com/office/officeart/2005/8/quickstyle/simple2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F20A5D7B-5006-43ED-B7EA-B9FC1D5C3DBD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Навязчивый веб-серфинг</a:t>
          </a:r>
          <a:r>
            <a:rPr lang="ru-RU" sz="2000" dirty="0">
              <a:solidFill>
                <a:schemeClr val="bg1"/>
              </a:solidFill>
              <a:latin typeface="Arial Black" panose="020B0A04020102020204" pitchFamily="34" charset="0"/>
            </a:rPr>
            <a:t> </a:t>
          </a:r>
        </a:p>
      </dgm:t>
    </dgm:pt>
    <dgm:pt modelId="{7951CB43-AAFD-47EF-858A-D41FD3D8C0CA}" type="parTrans" cxnId="{A830FA7E-9A3C-4B42-AF67-99EDBA2C390F}">
      <dgm:prSet/>
      <dgm:spPr/>
      <dgm:t>
        <a:bodyPr/>
        <a:lstStyle/>
        <a:p>
          <a:endParaRPr lang="ru-RU"/>
        </a:p>
      </dgm:t>
    </dgm:pt>
    <dgm:pt modelId="{3140F6D3-B6C9-4296-8468-D3F0CE427B88}" type="sibTrans" cxnId="{A830FA7E-9A3C-4B42-AF67-99EDBA2C390F}">
      <dgm:prSet/>
      <dgm:spPr/>
      <dgm:t>
        <a:bodyPr/>
        <a:lstStyle/>
        <a:p>
          <a:endParaRPr lang="ru-RU"/>
        </a:p>
      </dgm:t>
    </dgm:pt>
    <dgm:pt modelId="{40B7C3BF-22D7-4091-B33B-A287F94E7A1E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Игровая зависимость</a:t>
          </a:r>
        </a:p>
      </dgm:t>
    </dgm:pt>
    <dgm:pt modelId="{E4F1D80E-ABC2-43F1-BF69-63AF1E58956C}" type="parTrans" cxnId="{5B545922-7DC9-414E-8184-F8C020A3B04A}">
      <dgm:prSet/>
      <dgm:spPr/>
      <dgm:t>
        <a:bodyPr/>
        <a:lstStyle/>
        <a:p>
          <a:endParaRPr lang="ru-RU"/>
        </a:p>
      </dgm:t>
    </dgm:pt>
    <dgm:pt modelId="{689CF16D-58B9-46A0-86A4-3E668AAFB739}" type="sibTrans" cxnId="{5B545922-7DC9-414E-8184-F8C020A3B04A}">
      <dgm:prSet/>
      <dgm:spPr/>
      <dgm:t>
        <a:bodyPr/>
        <a:lstStyle/>
        <a:p>
          <a:endParaRPr lang="ru-RU"/>
        </a:p>
      </dgm:t>
    </dgm:pt>
    <dgm:pt modelId="{68BB5DF8-3495-45A6-8EC2-E4E5FCBD30DB}">
      <dgm:prSet custT="1"/>
      <dgm:spPr/>
      <dgm:t>
        <a:bodyPr/>
        <a:lstStyle/>
        <a:p>
          <a:pPr rtl="0"/>
          <a:r>
            <a: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Пристрастие к виртуальному общению</a:t>
          </a:r>
        </a:p>
      </dgm:t>
    </dgm:pt>
    <dgm:pt modelId="{5736F7EF-5F6D-4FD2-8A4B-344C650F0DB7}" type="sibTrans" cxnId="{DA72251C-C18A-41D9-87FF-D443A23519E4}">
      <dgm:prSet/>
      <dgm:spPr/>
      <dgm:t>
        <a:bodyPr/>
        <a:lstStyle/>
        <a:p>
          <a:endParaRPr lang="ru-RU"/>
        </a:p>
      </dgm:t>
    </dgm:pt>
    <dgm:pt modelId="{12154001-A0DA-4334-9CA7-B532FB4C1A3C}" type="parTrans" cxnId="{DA72251C-C18A-41D9-87FF-D443A23519E4}">
      <dgm:prSet/>
      <dgm:spPr/>
      <dgm:t>
        <a:bodyPr/>
        <a:lstStyle/>
        <a:p>
          <a:endParaRPr lang="ru-RU"/>
        </a:p>
      </dgm:t>
    </dgm:pt>
    <dgm:pt modelId="{4D6CF60F-542F-417E-8C26-2B72DDC6BB48}" type="pres">
      <dgm:prSet presAssocID="{E4596F80-C9F4-4DA9-9F93-7358D430AE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D77E4D7-F9F4-419C-AD4A-95CB05A61958}" type="pres">
      <dgm:prSet presAssocID="{F20A5D7B-5006-43ED-B7EA-B9FC1D5C3DBD}" presName="horFlow" presStyleCnt="0"/>
      <dgm:spPr/>
    </dgm:pt>
    <dgm:pt modelId="{A53729B4-6C28-4C38-875F-3E44C4D633E0}" type="pres">
      <dgm:prSet presAssocID="{F20A5D7B-5006-43ED-B7EA-B9FC1D5C3DBD}" presName="bigChev" presStyleLbl="node1" presStyleIdx="0" presStyleCnt="3" custScaleX="107197" custLinFactNeighborX="-75170" custLinFactNeighborY="7517"/>
      <dgm:spPr/>
    </dgm:pt>
    <dgm:pt modelId="{0AE38E9A-9BC7-4953-BF38-44AEA5650F26}" type="pres">
      <dgm:prSet presAssocID="{F20A5D7B-5006-43ED-B7EA-B9FC1D5C3DBD}" presName="vSp" presStyleCnt="0"/>
      <dgm:spPr/>
    </dgm:pt>
    <dgm:pt modelId="{1EFAF716-747E-45AD-A749-46590F09A81F}" type="pres">
      <dgm:prSet presAssocID="{68BB5DF8-3495-45A6-8EC2-E4E5FCBD30DB}" presName="horFlow" presStyleCnt="0"/>
      <dgm:spPr/>
    </dgm:pt>
    <dgm:pt modelId="{28EAE1DF-2C0A-47F9-A78E-2988503BE9ED}" type="pres">
      <dgm:prSet presAssocID="{68BB5DF8-3495-45A6-8EC2-E4E5FCBD30DB}" presName="bigChev" presStyleLbl="node1" presStyleIdx="1" presStyleCnt="3" custScaleX="107152" custLinFactNeighborX="-75444" custLinFactNeighborY="1367"/>
      <dgm:spPr/>
    </dgm:pt>
    <dgm:pt modelId="{B66686F9-9C95-471E-AA9C-AB7DBCA13CDD}" type="pres">
      <dgm:prSet presAssocID="{68BB5DF8-3495-45A6-8EC2-E4E5FCBD30DB}" presName="vSp" presStyleCnt="0"/>
      <dgm:spPr/>
    </dgm:pt>
    <dgm:pt modelId="{4B5EC1DA-0C16-46B9-BA46-3719699A00AB}" type="pres">
      <dgm:prSet presAssocID="{40B7C3BF-22D7-4091-B33B-A287F94E7A1E}" presName="horFlow" presStyleCnt="0"/>
      <dgm:spPr/>
    </dgm:pt>
    <dgm:pt modelId="{2B156739-A4BF-405B-A0D2-C5997150E599}" type="pres">
      <dgm:prSet presAssocID="{40B7C3BF-22D7-4091-B33B-A287F94E7A1E}" presName="bigChev" presStyleLbl="node1" presStyleIdx="2" presStyleCnt="3" custScaleX="106149" custLinFactNeighborX="-73257" custLinFactNeighborY="-4784"/>
      <dgm:spPr/>
    </dgm:pt>
  </dgm:ptLst>
  <dgm:cxnLst>
    <dgm:cxn modelId="{DA72251C-C18A-41D9-87FF-D443A23519E4}" srcId="{E4596F80-C9F4-4DA9-9F93-7358D430AEED}" destId="{68BB5DF8-3495-45A6-8EC2-E4E5FCBD30DB}" srcOrd="1" destOrd="0" parTransId="{12154001-A0DA-4334-9CA7-B532FB4C1A3C}" sibTransId="{5736F7EF-5F6D-4FD2-8A4B-344C650F0DB7}"/>
    <dgm:cxn modelId="{5B545922-7DC9-414E-8184-F8C020A3B04A}" srcId="{E4596F80-C9F4-4DA9-9F93-7358D430AEED}" destId="{40B7C3BF-22D7-4091-B33B-A287F94E7A1E}" srcOrd="2" destOrd="0" parTransId="{E4F1D80E-ABC2-43F1-BF69-63AF1E58956C}" sibTransId="{689CF16D-58B9-46A0-86A4-3E668AAFB739}"/>
    <dgm:cxn modelId="{245CDB3C-FE18-4915-BCBF-74E03FE84251}" type="presOf" srcId="{E4596F80-C9F4-4DA9-9F93-7358D430AEED}" destId="{4D6CF60F-542F-417E-8C26-2B72DDC6BB48}" srcOrd="0" destOrd="0" presId="urn:microsoft.com/office/officeart/2005/8/layout/lProcess3"/>
    <dgm:cxn modelId="{A830FA7E-9A3C-4B42-AF67-99EDBA2C390F}" srcId="{E4596F80-C9F4-4DA9-9F93-7358D430AEED}" destId="{F20A5D7B-5006-43ED-B7EA-B9FC1D5C3DBD}" srcOrd="0" destOrd="0" parTransId="{7951CB43-AAFD-47EF-858A-D41FD3D8C0CA}" sibTransId="{3140F6D3-B6C9-4296-8468-D3F0CE427B88}"/>
    <dgm:cxn modelId="{31A1E6CE-CC2D-40B9-9304-5D706E963772}" type="presOf" srcId="{F20A5D7B-5006-43ED-B7EA-B9FC1D5C3DBD}" destId="{A53729B4-6C28-4C38-875F-3E44C4D633E0}" srcOrd="0" destOrd="0" presId="urn:microsoft.com/office/officeart/2005/8/layout/lProcess3"/>
    <dgm:cxn modelId="{6713ACD8-C414-47B1-8E3E-DDD3066CB0C4}" type="presOf" srcId="{40B7C3BF-22D7-4091-B33B-A287F94E7A1E}" destId="{2B156739-A4BF-405B-A0D2-C5997150E599}" srcOrd="0" destOrd="0" presId="urn:microsoft.com/office/officeart/2005/8/layout/lProcess3"/>
    <dgm:cxn modelId="{F1504AFE-546D-4E7B-9847-1573B54DD83F}" type="presOf" srcId="{68BB5DF8-3495-45A6-8EC2-E4E5FCBD30DB}" destId="{28EAE1DF-2C0A-47F9-A78E-2988503BE9ED}" srcOrd="0" destOrd="0" presId="urn:microsoft.com/office/officeart/2005/8/layout/lProcess3"/>
    <dgm:cxn modelId="{708BA03E-F94A-482E-8C82-B50664C0892E}" type="presParOf" srcId="{4D6CF60F-542F-417E-8C26-2B72DDC6BB48}" destId="{0D77E4D7-F9F4-419C-AD4A-95CB05A61958}" srcOrd="0" destOrd="0" presId="urn:microsoft.com/office/officeart/2005/8/layout/lProcess3"/>
    <dgm:cxn modelId="{995CEEDD-D278-41AC-852C-E939573DB980}" type="presParOf" srcId="{0D77E4D7-F9F4-419C-AD4A-95CB05A61958}" destId="{A53729B4-6C28-4C38-875F-3E44C4D633E0}" srcOrd="0" destOrd="0" presId="urn:microsoft.com/office/officeart/2005/8/layout/lProcess3"/>
    <dgm:cxn modelId="{9C570501-3E0F-4783-8222-8C16C9C223A8}" type="presParOf" srcId="{4D6CF60F-542F-417E-8C26-2B72DDC6BB48}" destId="{0AE38E9A-9BC7-4953-BF38-44AEA5650F26}" srcOrd="1" destOrd="0" presId="urn:microsoft.com/office/officeart/2005/8/layout/lProcess3"/>
    <dgm:cxn modelId="{62976594-4BE8-4A14-8E5E-E0AFFEED3639}" type="presParOf" srcId="{4D6CF60F-542F-417E-8C26-2B72DDC6BB48}" destId="{1EFAF716-747E-45AD-A749-46590F09A81F}" srcOrd="2" destOrd="0" presId="urn:microsoft.com/office/officeart/2005/8/layout/lProcess3"/>
    <dgm:cxn modelId="{031D4D36-2C92-499D-9672-FD36E9A7ED1F}" type="presParOf" srcId="{1EFAF716-747E-45AD-A749-46590F09A81F}" destId="{28EAE1DF-2C0A-47F9-A78E-2988503BE9ED}" srcOrd="0" destOrd="0" presId="urn:microsoft.com/office/officeart/2005/8/layout/lProcess3"/>
    <dgm:cxn modelId="{36B55746-AB3D-4D24-8D23-88DB336C7279}" type="presParOf" srcId="{4D6CF60F-542F-417E-8C26-2B72DDC6BB48}" destId="{B66686F9-9C95-471E-AA9C-AB7DBCA13CDD}" srcOrd="3" destOrd="0" presId="urn:microsoft.com/office/officeart/2005/8/layout/lProcess3"/>
    <dgm:cxn modelId="{58900504-B846-4A0A-95EF-381E32D9F03A}" type="presParOf" srcId="{4D6CF60F-542F-417E-8C26-2B72DDC6BB48}" destId="{4B5EC1DA-0C16-46B9-BA46-3719699A00AB}" srcOrd="4" destOrd="0" presId="urn:microsoft.com/office/officeart/2005/8/layout/lProcess3"/>
    <dgm:cxn modelId="{825151C5-16F7-4E5F-8802-CCFF31D300F2}" type="presParOf" srcId="{4B5EC1DA-0C16-46B9-BA46-3719699A00AB}" destId="{2B156739-A4BF-405B-A0D2-C5997150E599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3729B4-6C28-4C38-875F-3E44C4D633E0}">
      <dsp:nvSpPr>
        <dsp:cNvPr id="0" name=""/>
        <dsp:cNvSpPr/>
      </dsp:nvSpPr>
      <dsp:spPr>
        <a:xfrm>
          <a:off x="123049" y="106864"/>
          <a:ext cx="3735373" cy="1393834"/>
        </a:xfrm>
        <a:prstGeom prst="chevron">
          <a:avLst/>
        </a:prstGeom>
        <a:solidFill>
          <a:srgbClr val="0070C0"/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Навязчивый веб-серфинг</a:t>
          </a:r>
          <a:r>
            <a:rPr lang="ru-RU" sz="2000" kern="1200" dirty="0">
              <a:solidFill>
                <a:schemeClr val="bg1"/>
              </a:solidFill>
              <a:latin typeface="Arial Black" panose="020B0A04020102020204" pitchFamily="34" charset="0"/>
            </a:rPr>
            <a:t> </a:t>
          </a:r>
        </a:p>
      </dsp:txBody>
      <dsp:txXfrm>
        <a:off x="819966" y="106864"/>
        <a:ext cx="2341539" cy="1393834"/>
      </dsp:txXfrm>
    </dsp:sp>
    <dsp:sp modelId="{28EAE1DF-2C0A-47F9-A78E-2988503BE9ED}">
      <dsp:nvSpPr>
        <dsp:cNvPr id="0" name=""/>
        <dsp:cNvSpPr/>
      </dsp:nvSpPr>
      <dsp:spPr>
        <a:xfrm>
          <a:off x="113501" y="1610115"/>
          <a:ext cx="3733804" cy="13938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Пристрастие к виртуальному общению</a:t>
          </a:r>
        </a:p>
      </dsp:txBody>
      <dsp:txXfrm>
        <a:off x="810418" y="1610115"/>
        <a:ext cx="2339970" cy="1393834"/>
      </dsp:txXfrm>
    </dsp:sp>
    <dsp:sp modelId="{2B156739-A4BF-405B-A0D2-C5997150E599}">
      <dsp:nvSpPr>
        <dsp:cNvPr id="0" name=""/>
        <dsp:cNvSpPr/>
      </dsp:nvSpPr>
      <dsp:spPr>
        <a:xfrm>
          <a:off x="189709" y="3113352"/>
          <a:ext cx="3698854" cy="1393834"/>
        </a:xfrm>
        <a:prstGeom prst="chevron">
          <a:avLst/>
        </a:prstGeom>
        <a:solidFill>
          <a:srgbClr val="00B050"/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Игровая зависимость</a:t>
          </a:r>
        </a:p>
      </dsp:txBody>
      <dsp:txXfrm>
        <a:off x="886626" y="3113352"/>
        <a:ext cx="2305020" cy="1393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841375" y="0"/>
            <a:ext cx="817245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6"/>
          <p:cNvSpPr/>
          <p:nvPr/>
        </p:nvSpPr>
        <p:spPr>
          <a:xfrm>
            <a:off x="841375" y="6172200"/>
            <a:ext cx="817245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5500" y="3200400"/>
            <a:ext cx="817245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500" y="4724400"/>
            <a:ext cx="74295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29E57-E6AC-401B-AEDE-33340E9D0939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845CE-EA16-480D-BCC6-C943DCFAD0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685800"/>
            <a:ext cx="7842250" cy="38862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0DED0-2E21-4318-9FB5-4AD9D8918E29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9379C-94EF-463A-A449-BDAA248FE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5500" y="685803"/>
            <a:ext cx="1981200" cy="54101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06700" y="685801"/>
            <a:ext cx="6191250" cy="48768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09B24-BCF4-4DDA-B6EB-B0261345EDF5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1779-4B0E-48F8-A36F-4F498624F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315584" y="609600"/>
            <a:ext cx="682006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03735" y="4343400"/>
            <a:ext cx="724376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3735" y="5181600"/>
            <a:ext cx="7243763" cy="729622"/>
          </a:xfrm>
        </p:spPr>
        <p:txBody>
          <a:bodyPr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909A4-BB30-4845-B69D-DA5F9747231B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431800" y="4983163"/>
            <a:ext cx="6334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B6F29-3028-4A80-A820-49A08D2AA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822CE-6E4C-4CD6-8D19-CD87434CE9FC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C38A7-D820-4EE9-9FDF-25B1DADC3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841375" y="0"/>
            <a:ext cx="817245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841375" y="6172200"/>
            <a:ext cx="817245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3276600"/>
            <a:ext cx="817245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500" y="4953000"/>
            <a:ext cx="74295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71D14-9C3A-4D2D-A534-4B50EC65CF55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9C148-E371-46E6-8B5E-F0545DE09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5500" y="609601"/>
            <a:ext cx="39624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609601"/>
            <a:ext cx="39624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C89BE-5586-4C18-AF3C-25D5A0FE854B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7A29C-4056-447C-A335-628BD795E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822325" y="1249363"/>
            <a:ext cx="39624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5032375" y="1249363"/>
            <a:ext cx="39624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198" y="609600"/>
            <a:ext cx="39624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198" y="1329264"/>
            <a:ext cx="39624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248" y="609600"/>
            <a:ext cx="39624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248" y="1329264"/>
            <a:ext cx="39624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A18E9-2F1C-4DEB-9245-999353FBC0E1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103E7-1585-44C6-B16D-8ED85151C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D5286-FC5E-4A75-A1D9-5284FE1568E5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83EC5-50C9-4FA4-9CED-A8E962ADF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4AB00-5CF5-4E68-899B-ADAADED2AC00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A979A-03E7-4B4B-BEA6-6122B3A48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97564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4572000"/>
            <a:ext cx="7350252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0105" y="457202"/>
            <a:ext cx="4977845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2" y="457200"/>
            <a:ext cx="2896462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1DB53-53CE-4D4E-88B8-96F58A21F694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E8916-915A-4BCB-81BA-83F773541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198" y="4572000"/>
            <a:ext cx="7350252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010" y="457200"/>
            <a:ext cx="817245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1258" y="3505200"/>
            <a:ext cx="800735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1D5CE-7F8A-4CC6-B946-A54239E54D27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93315-F553-47C3-92ED-8AD99A846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25500" y="4572000"/>
            <a:ext cx="7346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5500" y="685800"/>
            <a:ext cx="81724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69100" y="620871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13144E-F45A-48DE-96C5-C8B978A752F4}" type="datetimeFigureOut">
              <a:rPr lang="ru-RU"/>
              <a:pPr>
                <a:defRPr/>
              </a:pPr>
              <a:t>04.10.2024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5500" y="6208713"/>
            <a:ext cx="5280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5000" y="5688013"/>
            <a:ext cx="825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33EE1A2E-F277-4051-8221-9DC7A1339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841375" y="0"/>
            <a:ext cx="817245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1375" y="6172200"/>
            <a:ext cx="817245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6" r:id="rId2"/>
    <p:sldLayoutId id="2147483778" r:id="rId3"/>
    <p:sldLayoutId id="2147483775" r:id="rId4"/>
    <p:sldLayoutId id="2147483779" r:id="rId5"/>
    <p:sldLayoutId id="2147483774" r:id="rId6"/>
    <p:sldLayoutId id="2147483773" r:id="rId7"/>
    <p:sldLayoutId id="2147483780" r:id="rId8"/>
    <p:sldLayoutId id="2147483772" r:id="rId9"/>
    <p:sldLayoutId id="2147483771" r:id="rId10"/>
    <p:sldLayoutId id="2147483770" r:id="rId11"/>
    <p:sldLayoutId id="214748378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viro.edu.ru/istochnik/index.php/psikhologo-pedagogicheskaya-podderzhka-v-obrazovanii/269-zhivi-offlajn-ili-profilaktika-internet-riskov-sredi-podrostkov-cherez-sotsialno-psikhologicheskie-proekty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detionline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39321"/>
            <a:ext cx="9544050" cy="981075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ГАДЖЕТОЗАВИСИМОСТЬ</a:t>
            </a:r>
          </a:p>
        </p:txBody>
      </p:sp>
      <p:pic>
        <p:nvPicPr>
          <p:cNvPr id="14338" name="Picture 2" descr="https://cdn-front.kwork.ru/pics/t3/18/10952659-1605879118.jpg"/>
          <p:cNvPicPr>
            <a:picLocks noChangeAspect="1" noChangeArrowheads="1"/>
          </p:cNvPicPr>
          <p:nvPr/>
        </p:nvPicPr>
        <p:blipFill>
          <a:blip r:embed="rId2" cstate="print"/>
          <a:srcRect l="4395" r="7880"/>
          <a:stretch>
            <a:fillRect/>
          </a:stretch>
        </p:blipFill>
        <p:spPr bwMode="auto">
          <a:xfrm>
            <a:off x="159798" y="661987"/>
            <a:ext cx="55149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91200" y="895350"/>
            <a:ext cx="38385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Кавказский филиал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ГБУ КК «Центр диагностики и консультирования»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1BC3FA9-7CBE-B05F-D226-BE5163F89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470517"/>
            <a:ext cx="8172450" cy="5690585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b="0" i="1" u="none" strike="noStrike" baseline="0" dirty="0">
                <a:latin typeface="Times New Roman,Italic"/>
              </a:rPr>
              <a:t>Установите контроль </a:t>
            </a:r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интернет-трафика, лимит на услуги интернета на телефон, планшет или айпад, ограничение времени работы в интернете, на домашний компьютер установите специальные программные средства, которые помогут Вам защитить ребенка от нежелательной информации в Сети, например:</a:t>
            </a:r>
          </a:p>
          <a:p>
            <a:pPr marL="0" indent="0" algn="l">
              <a:buNone/>
            </a:pPr>
            <a:r>
              <a:rPr lang="ru-RU" sz="1600" dirty="0">
                <a:latin typeface="Times New Roman" panose="02020603050405020304" pitchFamily="18" charset="0"/>
              </a:rPr>
              <a:t>-</a:t>
            </a: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ru-RU" sz="1600" b="1" i="0" u="none" strike="noStrike" baseline="0" dirty="0" err="1">
                <a:latin typeface="Times New Roman" panose="02020603050405020304" pitchFamily="18" charset="0"/>
              </a:rPr>
              <a:t>iProtectYou</a:t>
            </a:r>
            <a:r>
              <a:rPr lang="ru-RU" sz="1600" b="1" i="0" u="none" strike="noStrike" baseline="0" dirty="0">
                <a:latin typeface="Times New Roman" panose="02020603050405020304" pitchFamily="18" charset="0"/>
              </a:rPr>
              <a:t> Pro </a:t>
            </a: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— программа-фильтр Интернета позволяет родителям ограничивать по разным параметрам сайты, просматриваемые детьми ресурсы.</a:t>
            </a:r>
          </a:p>
          <a:p>
            <a:pPr marL="0" indent="0" algn="l">
              <a:buNone/>
            </a:pP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- </a:t>
            </a:r>
            <a:r>
              <a:rPr lang="ru-RU" sz="1600" b="1" i="0" u="none" strike="noStrike" baseline="0" dirty="0" err="1">
                <a:latin typeface="Times New Roman" panose="02020603050405020304" pitchFamily="18" charset="0"/>
              </a:rPr>
              <a:t>KidsControl</a:t>
            </a: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 — контроль времени, которое ребенок проводит в Интернете.</a:t>
            </a:r>
          </a:p>
          <a:p>
            <a:pPr marL="0" indent="0" algn="l">
              <a:buNone/>
            </a:pP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- </a:t>
            </a:r>
            <a:r>
              <a:rPr lang="ru-RU" sz="1600" b="1" i="0" u="none" strike="noStrike" baseline="0" dirty="0" err="1">
                <a:latin typeface="Times New Roman" panose="02020603050405020304" pitchFamily="18" charset="0"/>
              </a:rPr>
              <a:t>Mipko</a:t>
            </a:r>
            <a:r>
              <a:rPr lang="ru-RU" sz="1600" b="1" i="0" u="none" strike="noStrike" baseline="0" dirty="0">
                <a:latin typeface="Times New Roman" panose="02020603050405020304" pitchFamily="18" charset="0"/>
              </a:rPr>
              <a:t> Time </a:t>
            </a:r>
            <a:r>
              <a:rPr lang="ru-RU" sz="1600" b="1" i="0" u="none" strike="noStrike" baseline="0" dirty="0" err="1">
                <a:latin typeface="Times New Roman" panose="02020603050405020304" pitchFamily="18" charset="0"/>
              </a:rPr>
              <a:t>Sheriff</a:t>
            </a:r>
            <a:r>
              <a:rPr lang="ru-RU" sz="1600" b="1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предназначен для контроля времени, проводимого вашими детьми за компьютером или работы с конкретными программами и сайтами.</a:t>
            </a:r>
          </a:p>
          <a:p>
            <a:pPr marL="0" indent="0" algn="l">
              <a:buNone/>
            </a:pP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- </a:t>
            </a:r>
            <a:r>
              <a:rPr lang="ru-RU" sz="1600" b="1" i="0" u="none" strike="noStrike" baseline="0" dirty="0" err="1">
                <a:latin typeface="Times New Roman" panose="02020603050405020304" pitchFamily="18" charset="0"/>
              </a:rPr>
              <a:t>NetPolice</a:t>
            </a:r>
            <a:r>
              <a:rPr lang="ru-RU" sz="1600" b="1" i="0" u="none" strike="noStrike" baseline="0" dirty="0">
                <a:latin typeface="Times New Roman" panose="02020603050405020304" pitchFamily="18" charset="0"/>
              </a:rPr>
              <a:t> Lite </a:t>
            </a: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выполняет функцию родительского контроля, запрещая детям посещать сайты определенных категорий (сайты для взрослых, ненормативная лексика и т.п.).</a:t>
            </a:r>
          </a:p>
          <a:p>
            <a:pPr marL="0" indent="0" algn="l">
              <a:buNone/>
            </a:pP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- </a:t>
            </a:r>
            <a:r>
              <a:rPr lang="ru-RU" sz="1600" b="1" i="0" u="none" strike="noStrike" baseline="0" dirty="0">
                <a:latin typeface="Times New Roman" panose="02020603050405020304" pitchFamily="18" charset="0"/>
              </a:rPr>
              <a:t>ИНТЕРНЕТ ЦЕНЗОР </a:t>
            </a:r>
            <a:r>
              <a:rPr lang="ru-RU" sz="1600" b="0" i="0" u="none" strike="noStrike" baseline="0" dirty="0">
                <a:latin typeface="Times New Roman" panose="02020603050405020304" pitchFamily="18" charset="0"/>
              </a:rPr>
              <a:t>— программа содержит уникальные вручную проверенные «белые списки», включающие все безопасные отечественные и основные иностранные сайты. Программа надежно защищена от взлома и обхода фильтрации.</a:t>
            </a:r>
            <a:endParaRPr lang="ru-RU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DC5039-D20F-5BFB-3BAE-10789E109362}"/>
              </a:ext>
            </a:extLst>
          </p:cNvPr>
          <p:cNvSpPr txBox="1"/>
          <p:nvPr/>
        </p:nvSpPr>
        <p:spPr>
          <a:xfrm>
            <a:off x="825500" y="0"/>
            <a:ext cx="8584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u="none" strike="noStrike" baseline="0" dirty="0">
                <a:solidFill>
                  <a:schemeClr val="bg1"/>
                </a:solidFill>
                <a:latin typeface="Times New Roman,BoldItalic"/>
              </a:rPr>
              <a:t>Контролируйте и регламентируйте пребывание ребенка в сети с  помощью                            </a:t>
            </a:r>
            <a:r>
              <a:rPr lang="ru-RU" sz="1800" b="1" u="none" strike="noStrike" baseline="0" dirty="0">
                <a:solidFill>
                  <a:schemeClr val="accent1"/>
                </a:solidFill>
                <a:latin typeface="Times New Roman,BoldItalic"/>
              </a:rPr>
              <a:t>технических средств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13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00175" y="33635"/>
            <a:ext cx="82391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КАК ОПРЕДЕЛИТЬ СТЕПЕНЬ ЗАВИСИМОСТИ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466725"/>
            <a:ext cx="7591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МЕТОДИКА «ПРОСЬБА»</a:t>
            </a:r>
          </a:p>
        </p:txBody>
      </p:sp>
      <p:pic>
        <p:nvPicPr>
          <p:cNvPr id="20483" name="Picture 2" descr="https://psyfiles.ru/wp-content/uploads/4/5/8/458251434fb5f039c20f0c95aee4388c.jpeg"/>
          <p:cNvPicPr>
            <a:picLocks noChangeAspect="1" noChangeArrowheads="1"/>
          </p:cNvPicPr>
          <p:nvPr/>
        </p:nvPicPr>
        <p:blipFill>
          <a:blip r:embed="rId2" cstate="print"/>
          <a:srcRect l="15132" r="2017"/>
          <a:stretch>
            <a:fillRect/>
          </a:stretch>
        </p:blipFill>
        <p:spPr bwMode="auto">
          <a:xfrm>
            <a:off x="14288" y="2246313"/>
            <a:ext cx="62579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11"/>
          <p:cNvSpPr>
            <a:spLocks noChangeArrowheads="1"/>
          </p:cNvSpPr>
          <p:nvPr/>
        </p:nvSpPr>
        <p:spPr bwMode="auto">
          <a:xfrm>
            <a:off x="28575" y="990600"/>
            <a:ext cx="62293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+mn-lt"/>
              </a:rPr>
              <a:t>Обратитесь к ребенку за компьютером с короткой просьбой: </a:t>
            </a:r>
            <a:r>
              <a:rPr lang="ru-RU" b="1" dirty="0">
                <a:latin typeface="+mn-lt"/>
              </a:rPr>
              <a:t>«Помоги мне, пожалуйста, сделать подарок для бабушки» </a:t>
            </a:r>
            <a:r>
              <a:rPr lang="ru-RU" dirty="0">
                <a:latin typeface="+mn-lt"/>
              </a:rPr>
              <a:t>или</a:t>
            </a:r>
            <a:r>
              <a:rPr lang="ru-RU" b="1" dirty="0">
                <a:latin typeface="+mn-lt"/>
              </a:rPr>
              <a:t> «Помоги мне, пожалуйста, помыть посуду».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505575" y="495300"/>
            <a:ext cx="3400425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Реакции ребёнка: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Легко откликается на просьбу, помогает. </a:t>
            </a:r>
            <a:r>
              <a:rPr lang="ru-RU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Зависимости нет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Откликается не с первого раза, демонстрирует недовольство.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1 степень зависимости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Не откликается на просьбу, игнорирует обращение, отвечает грубым категоричным отказом. </a:t>
            </a:r>
            <a:r>
              <a:rPr lang="ru-RU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Зависимость 2-3-й степени.</a:t>
            </a:r>
          </a:p>
        </p:txBody>
      </p:sp>
      <p:sp>
        <p:nvSpPr>
          <p:cNvPr id="20486" name="Прямоугольник 13"/>
          <p:cNvSpPr>
            <a:spLocks noChangeArrowheads="1"/>
          </p:cNvSpPr>
          <p:nvPr/>
        </p:nvSpPr>
        <p:spPr bwMode="auto">
          <a:xfrm>
            <a:off x="6505575" y="3711575"/>
            <a:ext cx="32385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+mn-lt"/>
              </a:rPr>
              <a:t>Если сработала схема 2 или 3, в следующий раз повторите просьбу более развернуто: «</a:t>
            </a:r>
            <a:r>
              <a:rPr lang="ru-RU" sz="1600" b="1" dirty="0">
                <a:latin typeface="+mn-lt"/>
              </a:rPr>
              <a:t>Сынок, помоги мне, пожалуйста. Я одна справиться не могу. Мне нужна твоя помощь! Пожалуйста, прерви свое занятие и помоги мне</a:t>
            </a:r>
            <a:r>
              <a:rPr lang="ru-RU" sz="1600" dirty="0">
                <a:latin typeface="+mn-lt"/>
              </a:rPr>
              <a:t>». </a:t>
            </a:r>
          </a:p>
        </p:txBody>
      </p:sp>
      <p:sp>
        <p:nvSpPr>
          <p:cNvPr id="20487" name="Прямоугольник 14"/>
          <p:cNvSpPr>
            <a:spLocks noChangeArrowheads="1"/>
          </p:cNvSpPr>
          <p:nvPr/>
        </p:nvSpPr>
        <p:spPr bwMode="auto">
          <a:xfrm>
            <a:off x="0" y="6211888"/>
            <a:ext cx="9825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chemeClr val="accent1"/>
                </a:solidFill>
                <a:latin typeface="+mn-lt"/>
              </a:rPr>
              <a:t>Если реакция аналогична, можно делать вывод </a:t>
            </a:r>
          </a:p>
          <a:p>
            <a:pPr algn="r"/>
            <a:r>
              <a:rPr lang="ru-RU" b="1" dirty="0">
                <a:solidFill>
                  <a:schemeClr val="accent1"/>
                </a:solidFill>
                <a:latin typeface="+mn-lt"/>
              </a:rPr>
              <a:t>о наличии компьютерной зависимости и необходимой помощи.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5"/>
          <p:cNvSpPr>
            <a:spLocks noChangeArrowheads="1"/>
          </p:cNvSpPr>
          <p:nvPr/>
        </p:nvSpPr>
        <p:spPr bwMode="auto">
          <a:xfrm>
            <a:off x="3857625" y="1136650"/>
            <a:ext cx="56483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Избегает общения, предпочитая засесть в комнате с гаджетом или компьютером. 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Теряет интерес к любым другим занятиям, которые раньше приносили удовольствие. 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Слишком эмоционально реагирует на события в компьютерной или мобильной игре.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Становится обидчивым, агрессивным, психует, если его отвлекают от телефона. 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Постоянно держит гаджет в поле зрения. Устраивает истерику, если мобильник отобрать.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Сложно уложить спать и поднять утром с постели. 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Обещает и не выполняет обещания, связанные с ограничением времени проводимого с гаджетом.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sz="1600" dirty="0">
                <a:latin typeface="+mn-lt"/>
              </a:rPr>
              <a:t>Выступает резко против любых договоренностей по использованию гаджета.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71852" y="-52103"/>
            <a:ext cx="82391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КАК ОПРЕДЕЛИТЬ СТЕПЕНЬ ЗАВИСИМОСТИ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466725"/>
            <a:ext cx="7591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МЕТОДИКА «Звоночков»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7624" y="5553674"/>
            <a:ext cx="5648326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cs typeface="Arial" panose="020B0604020202020204" pitchFamily="34" charset="0"/>
              </a:rPr>
              <a:t>Чем больше признаков из списка есть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cs typeface="Arial" panose="020B0604020202020204" pitchFamily="34" charset="0"/>
              </a:rPr>
              <a:t>у ребенка, тем выше степень его зависимости от смартфона или компьютера.</a:t>
            </a:r>
            <a:endParaRPr lang="ru-RU" dirty="0">
              <a:cs typeface="Arial" panose="020B0604020202020204" pitchFamily="34" charset="0"/>
            </a:endParaRPr>
          </a:p>
        </p:txBody>
      </p:sp>
      <p:pic>
        <p:nvPicPr>
          <p:cNvPr id="21509" name="Picture 2" descr="https://avatars.mds.yandex.net/get-zen_doc/40170/pub_5a729e909b403cdfb7450072_5a72b4d9799d9d89038adbba/scale_1200"/>
          <p:cNvPicPr>
            <a:picLocks noChangeAspect="1" noChangeArrowheads="1"/>
          </p:cNvPicPr>
          <p:nvPr/>
        </p:nvPicPr>
        <p:blipFill>
          <a:blip r:embed="rId2" cstate="print"/>
          <a:srcRect l="485" t="365" r="-485" b="1639"/>
          <a:stretch>
            <a:fillRect/>
          </a:stretch>
        </p:blipFill>
        <p:spPr bwMode="auto">
          <a:xfrm>
            <a:off x="85725" y="1266825"/>
            <a:ext cx="3636963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142875" y="1617663"/>
            <a:ext cx="4410075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+mn-lt"/>
              </a:rPr>
              <a:t>Если подросток не хочет в школу, но хочет запускать дроны или играть на гитаре, встречаться с друзьями без гаджетов — это вариант нормы. </a:t>
            </a:r>
            <a:endParaRPr lang="ru-RU" dirty="0">
              <a:latin typeface="+mn-lt"/>
            </a:endParaRPr>
          </a:p>
        </p:txBody>
      </p:sp>
      <p:pic>
        <p:nvPicPr>
          <p:cNvPr id="22530" name="Picture 2" descr="https://psyfiles.ru/wp-content/uploads/9/3/5/935d78de82268032ac1a53a14702357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75" y="571500"/>
            <a:ext cx="48387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https://www.culture.ru/storage/images/4759102cfa14ce5accf627a39c26929d/189d5197793d9927193742bd2f9c922f.jpeg"/>
          <p:cNvPicPr>
            <a:picLocks noChangeAspect="1" noChangeArrowheads="1"/>
          </p:cNvPicPr>
          <p:nvPr/>
        </p:nvPicPr>
        <p:blipFill>
          <a:blip r:embed="rId3" cstate="print"/>
          <a:srcRect l="25974" r="9238" b="22249"/>
          <a:stretch>
            <a:fillRect/>
          </a:stretch>
        </p:blipFill>
        <p:spPr bwMode="auto">
          <a:xfrm>
            <a:off x="0" y="3095625"/>
            <a:ext cx="45529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04875" y="-57150"/>
            <a:ext cx="9001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НЕ ПЕРЕПУТАЙТЕ</a:t>
            </a:r>
          </a:p>
        </p:txBody>
      </p:sp>
      <p:sp>
        <p:nvSpPr>
          <p:cNvPr id="22533" name="Прямоугольник 2"/>
          <p:cNvSpPr>
            <a:spLocks noChangeArrowheads="1"/>
          </p:cNvSpPr>
          <p:nvPr/>
        </p:nvSpPr>
        <p:spPr bwMode="auto">
          <a:xfrm>
            <a:off x="319087" y="521416"/>
            <a:ext cx="44100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+mn-lt"/>
              </a:rPr>
              <a:t>Не перепутайте два понятия: «отсутствие интереса к учёбе» и «отсутствие интересов офлайн».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25476" y="4178617"/>
            <a:ext cx="4838700" cy="14773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А вот если раньше человек по собственному почину танцевал, читал, занимался спортом, дружил, а потом перестал это делать и уткнулся в компьютер, телефон или </a:t>
            </a:r>
            <a:r>
              <a:rPr lang="ru-RU" b="1" dirty="0" err="1">
                <a:solidFill>
                  <a:schemeClr val="bg1"/>
                </a:solidFill>
              </a:rPr>
              <a:t>соцсети</a:t>
            </a:r>
            <a:r>
              <a:rPr lang="ru-RU" b="1" dirty="0">
                <a:solidFill>
                  <a:schemeClr val="bg1"/>
                </a:solidFill>
              </a:rPr>
              <a:t> — это уже не очень здорово.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" y="1027837"/>
            <a:ext cx="9039226" cy="39703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/>
            <a:r>
              <a:rPr lang="ru-RU" sz="2800" b="1" i="0" u="none" strike="noStrike" baseline="0" dirty="0">
                <a:solidFill>
                  <a:srgbClr val="FFFF00"/>
                </a:solidFill>
              </a:rPr>
              <a:t>-подросткам 12-16 лет в день можно проводить за ПК</a:t>
            </a:r>
          </a:p>
          <a:p>
            <a:pPr algn="l"/>
            <a:r>
              <a:rPr lang="ru-RU" sz="2800" b="1" i="0" u="none" strike="noStrike" baseline="0" dirty="0">
                <a:solidFill>
                  <a:srgbClr val="FFFF00"/>
                </a:solidFill>
              </a:rPr>
              <a:t>не более 2 часов с перерывом на 10-15 минут</a:t>
            </a:r>
          </a:p>
          <a:p>
            <a:pPr algn="l"/>
            <a:r>
              <a:rPr lang="ru-RU" sz="2800" b="1" dirty="0">
                <a:solidFill>
                  <a:srgbClr val="FFFF00"/>
                </a:solidFill>
              </a:rPr>
              <a:t>-</a:t>
            </a:r>
            <a:r>
              <a:rPr lang="ru-RU" sz="2800" b="1" i="0" u="none" strike="noStrike" baseline="0" dirty="0">
                <a:solidFill>
                  <a:srgbClr val="FFFF00"/>
                </a:solidFill>
              </a:rPr>
              <a:t>детям 7-12 лет ‒ разрешается 1 час</a:t>
            </a:r>
          </a:p>
          <a:p>
            <a:pPr algn="l"/>
            <a:r>
              <a:rPr lang="ru-RU" sz="2800" b="1" dirty="0">
                <a:solidFill>
                  <a:srgbClr val="FFFF00"/>
                </a:solidFill>
              </a:rPr>
              <a:t>-</a:t>
            </a:r>
            <a:r>
              <a:rPr lang="ru-RU" sz="2800" b="1" i="0" u="none" strike="noStrike" baseline="0" dirty="0">
                <a:solidFill>
                  <a:srgbClr val="FFFF00"/>
                </a:solidFill>
              </a:rPr>
              <a:t>в 6 лет можно сидеть за компьютером не более получаса</a:t>
            </a:r>
          </a:p>
          <a:p>
            <a:pPr algn="l"/>
            <a:r>
              <a:rPr lang="ru-RU" sz="2800" b="1" dirty="0">
                <a:solidFill>
                  <a:srgbClr val="FFFF00"/>
                </a:solidFill>
              </a:rPr>
              <a:t>-</a:t>
            </a:r>
            <a:r>
              <a:rPr lang="ru-RU" sz="2800" b="1" i="0" u="none" strike="noStrike" baseline="0" dirty="0">
                <a:solidFill>
                  <a:srgbClr val="FFFF00"/>
                </a:solidFill>
              </a:rPr>
              <a:t>ребенку 5 лет допустимо начинать с 15-20 минут в день</a:t>
            </a:r>
          </a:p>
          <a:p>
            <a:pPr algn="l"/>
            <a:r>
              <a:rPr lang="ru-RU" sz="2800" b="1" dirty="0">
                <a:solidFill>
                  <a:srgbClr val="FFFF00"/>
                </a:solidFill>
              </a:rPr>
              <a:t>-</a:t>
            </a:r>
            <a:r>
              <a:rPr lang="ru-RU" sz="2800" b="1" i="0" u="none" strike="noStrike" baseline="0" dirty="0">
                <a:solidFill>
                  <a:srgbClr val="FFFF00"/>
                </a:solidFill>
              </a:rPr>
              <a:t>для малышей до 5 лет ПК должен находиться под запретом</a:t>
            </a:r>
            <a:endParaRPr lang="ru-RU" sz="28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-57150"/>
            <a:ext cx="8239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ЗНАЙТЕ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754BB4-B2D5-A7E2-AEC6-7AA3DBFAB574}"/>
              </a:ext>
            </a:extLst>
          </p:cNvPr>
          <p:cNvSpPr txBox="1"/>
          <p:nvPr/>
        </p:nvSpPr>
        <p:spPr>
          <a:xfrm>
            <a:off x="709473" y="872477"/>
            <a:ext cx="848705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Franklin Gothic Book" panose="020B0503020102020204" pitchFamily="34" charset="0"/>
              </a:rPr>
              <a:t>■ </a:t>
            </a:r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Увеличить социальное взаимодействие внутри и вне семьи (увеличить количество семейных встреч, общения с друзьями и т.д.).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 Отключить уведомления, установить ограничения по времени и использовать приложения для ограничения социальных сетей.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 Поделиться проблемой с другом, попросить о помощи и поддержке.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 Найти альтернативу использованию смартфона в качестве развлекательного инструмента.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 Постепенно сокращать время пользования мобильным телефоном.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 Информировать детей о рисках зависимости от смартфонов, а также ее последствиях (снижение зрения, боли в шее и спине).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</a:t>
            </a:r>
            <a:r>
              <a:rPr lang="ru-RU" dirty="0">
                <a:solidFill>
                  <a:srgbClr val="181B0D"/>
                </a:solidFill>
                <a:latin typeface="+mn-lt"/>
              </a:rPr>
              <a:t> </a:t>
            </a:r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Больше спать. Недостаток сна усугубляет раздражительность, капризность и другие симптомы расстройства.</a:t>
            </a:r>
          </a:p>
          <a:p>
            <a:r>
              <a:rPr lang="ru-RU" sz="1800" b="0" i="0" u="none" strike="noStrike" baseline="0" dirty="0">
                <a:solidFill>
                  <a:srgbClr val="181B0D"/>
                </a:solidFill>
                <a:latin typeface="+mn-lt"/>
              </a:rPr>
              <a:t>■ Обратиться к квалифицированному специалисту в области психического здоровья при возобновлении патологической тяги к телефону.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FB9F2A-0F55-A983-7166-1B9AB65AA847}"/>
              </a:ext>
            </a:extLst>
          </p:cNvPr>
          <p:cNvSpPr txBox="1"/>
          <p:nvPr/>
        </p:nvSpPr>
        <p:spPr>
          <a:xfrm>
            <a:off x="2476129" y="0"/>
            <a:ext cx="4953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u="none" strike="noStrike" baseline="0" dirty="0">
                <a:solidFill>
                  <a:schemeClr val="bg1"/>
                </a:solidFill>
                <a:latin typeface="+mn-lt"/>
              </a:rPr>
              <a:t>Профилактика и рекомендации</a:t>
            </a:r>
          </a:p>
        </p:txBody>
      </p:sp>
    </p:spTree>
    <p:extLst>
      <p:ext uri="{BB962C8B-B14F-4D97-AF65-F5344CB8AC3E}">
        <p14:creationId xmlns:p14="http://schemas.microsoft.com/office/powerpoint/2010/main" val="2785617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4438650" y="498475"/>
            <a:ext cx="5238750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ru-RU" sz="1700" b="1" dirty="0">
                <a:solidFill>
                  <a:srgbClr val="C00000"/>
                </a:solidFill>
                <a:latin typeface="+mn-lt"/>
              </a:rPr>
              <a:t>Установите правила</a:t>
            </a:r>
            <a:endParaRPr lang="ru-RU" sz="1700" dirty="0">
              <a:solidFill>
                <a:srgbClr val="C00000"/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ru-RU" sz="1700" dirty="0">
                <a:latin typeface="+mn-lt"/>
              </a:rPr>
              <a:t>Конкретные и разумные ограничения упорядочивают мир ребенка, делают его простым и понятным: четко зная границы дозволенного, он чувствует себя в безопасности. </a:t>
            </a:r>
          </a:p>
          <a:p>
            <a:pPr>
              <a:spcBef>
                <a:spcPts val="600"/>
              </a:spcBef>
            </a:pPr>
            <a:r>
              <a:rPr lang="ru-RU" sz="1700" b="1" dirty="0">
                <a:solidFill>
                  <a:srgbClr val="C00000"/>
                </a:solidFill>
                <a:latin typeface="+mn-lt"/>
              </a:rPr>
              <a:t>Увлеките чем-то другим</a:t>
            </a:r>
          </a:p>
          <a:p>
            <a:pPr>
              <a:spcBef>
                <a:spcPts val="600"/>
              </a:spcBef>
            </a:pPr>
            <a:r>
              <a:rPr lang="ru-RU" sz="1700" dirty="0">
                <a:latin typeface="+mn-lt"/>
              </a:rPr>
              <a:t>Когда у ребенка есть хобби или увлечение иди занятие, где он видит свою выгоду, чувствует себя успешным, ему будет не до телефона. </a:t>
            </a:r>
          </a:p>
          <a:p>
            <a:pPr>
              <a:spcBef>
                <a:spcPts val="600"/>
              </a:spcBef>
            </a:pPr>
            <a:r>
              <a:rPr lang="ru-RU" sz="1700" b="1" dirty="0">
                <a:solidFill>
                  <a:srgbClr val="C00000"/>
                </a:solidFill>
                <a:latin typeface="+mn-lt"/>
              </a:rPr>
              <a:t>Объясняйте истинную суть происходящего</a:t>
            </a:r>
          </a:p>
          <a:p>
            <a:pPr>
              <a:spcBef>
                <a:spcPts val="600"/>
              </a:spcBef>
            </a:pPr>
            <a:r>
              <a:rPr lang="ru-RU" sz="1700" dirty="0">
                <a:latin typeface="+mn-lt"/>
              </a:rPr>
              <a:t>Нужно, чтобы подросток понял, что все это изначально разработано именно для того, чтобы создавать зависимость, на которой кто-то делает для себя большие  деньги.</a:t>
            </a:r>
          </a:p>
          <a:p>
            <a:pPr>
              <a:spcBef>
                <a:spcPts val="600"/>
              </a:spcBef>
            </a:pPr>
            <a:r>
              <a:rPr lang="ru-RU" sz="1700" b="1" dirty="0">
                <a:solidFill>
                  <a:srgbClr val="C00000"/>
                </a:solidFill>
                <a:latin typeface="+mn-lt"/>
              </a:rPr>
              <a:t>Поощряйте живое общение</a:t>
            </a:r>
          </a:p>
          <a:p>
            <a:pPr>
              <a:spcBef>
                <a:spcPts val="600"/>
              </a:spcBef>
            </a:pPr>
            <a:r>
              <a:rPr lang="ru-RU" sz="1700" dirty="0">
                <a:latin typeface="+mn-lt"/>
              </a:rPr>
              <a:t>Чем его больше у ребенка, тем больше он им дорожит. Станьте ближе к своему ребенку, и, возможно, проблема зависимости от гаджетов решится сама собой!</a:t>
            </a:r>
          </a:p>
          <a:p>
            <a:r>
              <a:rPr lang="ru-RU" dirty="0">
                <a:latin typeface="Times New Roman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-57150"/>
            <a:ext cx="82391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ЧТО ДЕЛАТЬ?</a:t>
            </a:r>
          </a:p>
        </p:txBody>
      </p:sp>
      <p:pic>
        <p:nvPicPr>
          <p:cNvPr id="11266" name="Picture 2" descr="https://rv-ryazan.ru/wp-content/uploads/2020/03/2-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698500"/>
            <a:ext cx="3727450" cy="24828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68" name="Picture 4" descr="https://glaminati.com/wp-content/uploads/2020/03/tp-indoor-activitie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36938"/>
            <a:ext cx="3724275" cy="24828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4762500" y="782638"/>
            <a:ext cx="4695825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C00000"/>
                </a:solidFill>
                <a:latin typeface="+mn-lt"/>
              </a:rPr>
              <a:t>Позитивный ритуал выключения телефона</a:t>
            </a:r>
            <a:endParaRPr lang="ru-RU" dirty="0">
              <a:solidFill>
                <a:srgbClr val="C00000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ru-RU" dirty="0">
                <a:latin typeface="+mn-lt"/>
              </a:rPr>
              <a:t>Добавьте позитива, если ребенок выключает гаджет: подурачьтесь вместе, пошутите, потанцуйте, пообнимайтесь или предложите ему взамен что-то </a:t>
            </a:r>
            <a:r>
              <a:rPr lang="ru-RU" dirty="0" err="1">
                <a:latin typeface="+mn-lt"/>
              </a:rPr>
              <a:t>мегаинтересное</a:t>
            </a:r>
            <a:r>
              <a:rPr lang="ru-RU" dirty="0">
                <a:latin typeface="+mn-lt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C00000"/>
                </a:solidFill>
                <a:latin typeface="+mn-lt"/>
              </a:rPr>
              <a:t>Вникайте в интересы ребенка</a:t>
            </a:r>
            <a:endParaRPr lang="ru-RU" dirty="0">
              <a:solidFill>
                <a:srgbClr val="C00000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ru-RU" dirty="0">
                <a:latin typeface="+mn-lt"/>
              </a:rPr>
              <a:t>Интересуйтесь, какие соцсети любит, какие игры. Когда вы проявляете искренний интерес, ребенок чувствует и ценит поддержку и внимание.</a:t>
            </a:r>
          </a:p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C00000"/>
                </a:solidFill>
                <a:latin typeface="+mn-lt"/>
              </a:rPr>
              <a:t>Создавайте ситуации успеха</a:t>
            </a:r>
            <a:endParaRPr lang="ru-RU" dirty="0">
              <a:solidFill>
                <a:srgbClr val="C00000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ru-RU" dirty="0">
                <a:latin typeface="+mn-lt"/>
              </a:rPr>
              <a:t>Пусть будут успехи реальные, а не виртуальные – в подвижных играх, спорте, домашних делах, увлечениях.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-57150"/>
            <a:ext cx="82391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ЧТО ДЕЛАТЬ?</a:t>
            </a:r>
          </a:p>
        </p:txBody>
      </p:sp>
      <p:pic>
        <p:nvPicPr>
          <p:cNvPr id="10242" name="Picture 2" descr="https://i.sunhome.ru/psychology/67/kogo-interesuet-vopros-uspeshnosti.438.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3843338"/>
            <a:ext cx="4291012" cy="2862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4" name="Picture 4" descr="https://psihofizika.ru/wp-content/uploads/2021/07/%D0%BF%D0%B5%D1%80%D0%B5%D1%85%D0%BE%D0%B43-min-1024x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706438"/>
            <a:ext cx="4291012" cy="2862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s://detki.guru/wp-content/uploads/2021/08/etiket-v-seme.jpg"/>
          <p:cNvPicPr>
            <a:picLocks noChangeAspect="1" noChangeArrowheads="1"/>
          </p:cNvPicPr>
          <p:nvPr/>
        </p:nvPicPr>
        <p:blipFill>
          <a:blip r:embed="rId2" cstate="print"/>
          <a:srcRect t="7600"/>
          <a:stretch>
            <a:fillRect/>
          </a:stretch>
        </p:blipFill>
        <p:spPr bwMode="auto">
          <a:xfrm>
            <a:off x="0" y="647700"/>
            <a:ext cx="5659438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5"/>
          <p:cNvSpPr>
            <a:spLocks noChangeArrowheads="1"/>
          </p:cNvSpPr>
          <p:nvPr/>
        </p:nvSpPr>
        <p:spPr bwMode="auto">
          <a:xfrm>
            <a:off x="5838825" y="581025"/>
            <a:ext cx="3838575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Aft>
                <a:spcPts val="1200"/>
              </a:spcAft>
              <a:buFont typeface="Arial" charset="0"/>
              <a:buChar char="•"/>
            </a:pPr>
            <a:r>
              <a:rPr lang="ru-RU" sz="1700" dirty="0">
                <a:latin typeface="+mn-lt"/>
              </a:rPr>
              <a:t>Отключать интернет и силой заставлять гулять или почитать. Это не работает.</a:t>
            </a:r>
          </a:p>
          <a:p>
            <a:pPr marL="285750" indent="-285750">
              <a:spcAft>
                <a:spcPts val="1200"/>
              </a:spcAft>
              <a:buFont typeface="Arial" charset="0"/>
              <a:buChar char="•"/>
            </a:pPr>
            <a:r>
              <a:rPr lang="ru-RU" sz="1700" dirty="0">
                <a:latin typeface="+mn-lt"/>
              </a:rPr>
              <a:t>Пугать последствиями для здоровья. Дети не придают этому должного значения.</a:t>
            </a:r>
          </a:p>
          <a:p>
            <a:pPr marL="285750" indent="-285750">
              <a:spcAft>
                <a:spcPts val="1200"/>
              </a:spcAft>
              <a:buFont typeface="Arial" charset="0"/>
              <a:buChar char="•"/>
            </a:pPr>
            <a:r>
              <a:rPr lang="ru-RU" sz="1700" dirty="0">
                <a:latin typeface="+mn-lt"/>
              </a:rPr>
              <a:t>Называть игроманом, ненормальным, пугать врачами. Это вызовет обратный эффект.</a:t>
            </a:r>
          </a:p>
          <a:p>
            <a:pPr marL="285750" indent="-285750">
              <a:spcAft>
                <a:spcPts val="1200"/>
              </a:spcAft>
              <a:buFont typeface="Arial" charset="0"/>
              <a:buChar char="•"/>
            </a:pPr>
            <a:r>
              <a:rPr lang="ru-RU" sz="1700" dirty="0">
                <a:latin typeface="+mn-lt"/>
              </a:rPr>
              <a:t>Критиковать друзей в сети. Даже если они действительно плохо влияют на ребенка, он не воспримет критику, вы рискуете испортить отношения.</a:t>
            </a:r>
          </a:p>
          <a:p>
            <a:pPr marL="285750" indent="-285750">
              <a:spcAft>
                <a:spcPts val="1200"/>
              </a:spcAft>
              <a:buFont typeface="Arial" charset="0"/>
              <a:buChar char="•"/>
            </a:pPr>
            <a:r>
              <a:rPr lang="ru-RU" sz="1700" dirty="0">
                <a:latin typeface="+mn-lt"/>
              </a:rPr>
              <a:t>Ждать, когда проблема решится сама. Можно потерять время и дойти до крайней стадии.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-57150"/>
            <a:ext cx="8239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ЧЕГО НЕ СТОИТ ДЕЛАТЬ?</a:t>
            </a:r>
          </a:p>
        </p:txBody>
      </p:sp>
      <p:sp>
        <p:nvSpPr>
          <p:cNvPr id="7" name="Нашивка 6"/>
          <p:cNvSpPr/>
          <p:nvPr/>
        </p:nvSpPr>
        <p:spPr>
          <a:xfrm>
            <a:off x="5838825" y="714375"/>
            <a:ext cx="219075" cy="1714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5838825" y="1571625"/>
            <a:ext cx="219075" cy="1714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5838825" y="2500313"/>
            <a:ext cx="219075" cy="1714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5838825" y="3524250"/>
            <a:ext cx="219075" cy="1714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843588" y="4972050"/>
            <a:ext cx="219075" cy="1714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4600575"/>
            <a:ext cx="5507766" cy="166199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>
                <a:cs typeface="Arial" panose="020B0604020202020204" pitchFamily="34" charset="0"/>
              </a:rPr>
              <a:t>Если зависимость уже сформировалась, воевать бесполезно: важнее наладить общение. Иначе можно увидеть, как в целом неплохой ребёнок врёт, ворует и изворачивается в попытках получить телефон или пароль от компа. Это неприятно и жутко. Лучше попытаться до этого не доводить.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33EAE4-484D-3AB8-3B8E-BE080020AE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32" t="9014" r="23465" b="7739"/>
          <a:stretch/>
        </p:blipFill>
        <p:spPr>
          <a:xfrm>
            <a:off x="257452" y="213064"/>
            <a:ext cx="2785123" cy="37798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0DAB3D8-87FD-A929-8E55-89E8B53688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069" t="12042" r="23465" b="9572"/>
          <a:stretch/>
        </p:blipFill>
        <p:spPr>
          <a:xfrm>
            <a:off x="1831840" y="2520279"/>
            <a:ext cx="2685284" cy="4018303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9701F697-B82C-3CF0-5C5E-80F9AE1561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 l="42127" t="9537" r="27933" b="15762"/>
          <a:stretch/>
        </p:blipFill>
        <p:spPr>
          <a:xfrm>
            <a:off x="3946396" y="213064"/>
            <a:ext cx="2785123" cy="3908736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6D0D3D-B157-0A47-4083-EA1A5F1C6CC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852" t="11085" r="23465" b="8298"/>
          <a:stretch/>
        </p:blipFill>
        <p:spPr>
          <a:xfrm>
            <a:off x="6482944" y="2724585"/>
            <a:ext cx="2917029" cy="38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12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4294967295"/>
          </p:nvPr>
        </p:nvSpPr>
        <p:spPr>
          <a:xfrm>
            <a:off x="6705600" y="588963"/>
            <a:ext cx="3038475" cy="6032500"/>
          </a:xfrm>
          <a:ln w="57150"/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Болезнь 21-го века — зависимость от гаджетов и интернет-зависимость.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Зависимость или </a:t>
            </a:r>
            <a:r>
              <a:rPr lang="ru-RU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аддикция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непреодолимое влечение к веществам или объектам, выражающееся в совершении определенных действий, при отсутствии которых человек испытывает психологический дискомфорт.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Психологическая  зависимость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 – непреодолимое желание и стремление вернуться в пережитое состояние.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925" y="588963"/>
            <a:ext cx="6353175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Га́джет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— небольшое устройство, предназначенное для облегчения и усовершенствования жизни человека.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Термин «гаджет» имеет и другие значения. Например, гаджетом была названа в свое время первая атомная бомба.</a:t>
            </a:r>
          </a:p>
        </p:txBody>
      </p:sp>
      <p:pic>
        <p:nvPicPr>
          <p:cNvPr id="15363" name="Picture 6" descr="https://avatars.mds.yandex.net/get-zen_doc/3323992/pub_606462c712fb21100cfa00c9_606463363ebe7f2d78cdd4a7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2278063"/>
            <a:ext cx="65151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50338" y="-28575"/>
            <a:ext cx="5786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ГАДЖЕТ И ЗАВИСИМОСТЬ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65361D-328B-7700-EA7F-CC125CE4DA81}"/>
              </a:ext>
            </a:extLst>
          </p:cNvPr>
          <p:cNvSpPr txBox="1"/>
          <p:nvPr/>
        </p:nvSpPr>
        <p:spPr>
          <a:xfrm>
            <a:off x="727969" y="1084178"/>
            <a:ext cx="8682361" cy="4640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 в социальной сети: психологические мастерские для подростков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И.С. Адмиральская. Справочник педагога-психолога. Школа, 2017. №1. </a:t>
            </a:r>
            <a:r>
              <a:rPr lang="ru-RU" sz="14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Предлагаемые психологические мастерские охватывают разные стороны сетевого присутствия человека: правила безопасности, связь между активностью/популярностью и </a:t>
            </a:r>
            <a:r>
              <a:rPr lang="ru-RU" sz="14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самоотношением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человека, социальная сеть как инструмент агрессии и преследования.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400" b="1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«Живи оффлайн», или профилактика интернет-рисков среди подростков через социально-психологические проекты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Пашнина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М.Г. Источник. 2017.  №3.  </a:t>
            </a:r>
            <a:r>
              <a:rPr lang="ru-RU" sz="1400" u="sng" kern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http://viro.edu.ru/istochnik/index.php/psikhologo-pedagogicheskaya-podderzhka-v-obrazovanii/269-zhivi-offlajn-ili-profilaktika-internet-riskov-sredi-podrostkov-cherez-sotsialno-psikhologicheskie-proekty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 направлен преимущественно на работу с младшими подростками, ориентирован на минимизацию деструктивного влияния сети Интернет на учащихся школы через систему воспитательных, развивающих мероприятий, а также создание условий для снижения гаджет-активности на переменах.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400" b="1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Мероприятие  «Смартфон: друг или враг»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Оно разработано в рамках педагогического проекта «Опасные игрушки», направленного на формирование рационального использования современных гаджетов (ПК, смартфон, планшет, игровые приставки) детьми дошкольного возраста (6 – 7 лет).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4. </a:t>
            </a:r>
            <a:r>
              <a:rPr lang="ru-RU" sz="1400" b="1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Интернет: возможности, компетенции, безопасность. Методическое пособие для работников системы общего образования.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Составители Солдатова Г., Зотова Е., Лебешева М., Шляпникова В. - М.: </a:t>
            </a:r>
            <a:r>
              <a:rPr lang="ru-RU" sz="14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Googl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2013. 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5D8F4-CEB9-060D-3DA6-F9936CB547BA}"/>
              </a:ext>
            </a:extLst>
          </p:cNvPr>
          <p:cNvSpPr txBox="1"/>
          <p:nvPr/>
        </p:nvSpPr>
        <p:spPr>
          <a:xfrm>
            <a:off x="372862" y="0"/>
            <a:ext cx="9126243" cy="1025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1800" b="1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Примерный перечень методических материалов по  профилактике </a:t>
            </a:r>
            <a:r>
              <a:rPr lang="ru-RU" sz="18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интернет-безопасности в </a:t>
            </a:r>
            <a:r>
              <a:rPr lang="ru-RU" sz="1800" b="1" kern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сети интернет.</a:t>
            </a:r>
            <a:r>
              <a:rPr lang="ru-RU" kern="10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kern="1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18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разработки для работы с обучающимися</a:t>
            </a:r>
            <a:endParaRPr lang="ru-RU" sz="1800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503CCB4-CA8A-0F84-FBC5-E9C3E22C0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6775" y="486053"/>
            <a:ext cx="8172450" cy="5885894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2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Интернет: возможности, компетенции, безопасность: методическое пособие для работников системы общего образования (Практикум)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Солдатова Г., Зотова Е., Лебешева М., Шляпникова В. - М.: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Googl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2013. 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Практикум, представленный в пособии, предназначен для детей 6-9 классов. Программа практикума организована по модульному принципу и включает 4 модуля: технические аспекты использования Интернета, информация в Интернете, коммуникация в Интернете, цифровое потребление. Предусматривается возможность самостоятельного конструирования собственного варианта программы для использования в классе.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«Как защитить детей от интернет-угроз». Сборник материалов в помощь образовательным учреждениям». 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Пенза, 2013. 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Сборник включает примерное содержание образовательной программы «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Медиабезопасность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детей и подростков», материалы для подготовки занятий с детьми по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медиабезопасности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полезные ссылки для подбора актуальной информации по данной проблеме.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Методическое пособие «Нехимическая зависимость»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Афанасьев Ю.В., Матвеева Ю.А. Дорога к дому. Череповец. 2017.  Профилактическая программ по охране психического здоровья детей и подростков «Здоровое поколение» . 2017.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мероприятий по формированию безопасного поведения обучающихся в Интернет-пространстве, профилактике суицидального поведения подростков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Конспекты занятий могут быть использованы педагогами-психологами, социальными педагогами при организации профилактической работы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152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5630A78-C808-7374-E9F4-CC94EFA0A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9" y="541539"/>
            <a:ext cx="8975323" cy="609895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9.Методические рекомендации по профилактике игровой гаджет-зависимости, компьютерной и интернет-зависимости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Составители Петрова И.В.,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Меринова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Е.В., Петрова Г.А.,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Перцель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М.Г.,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Ойхер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Д.Я.,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Кирицкий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А.В.,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Нисенбаум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Е.В. Екатеринбург, Уральский рабочий, 2013.</a:t>
            </a:r>
            <a:r>
              <a:rPr lang="ru-RU" sz="1400" kern="1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разработка содержит информацию  по проблеме игромании, компьютерной, гаджет- зависимости, способах раннего выявления и своевременного предупреждения развития зависимостей. Материалы могут быть использованы для проведения тематических классных часов, тренингов с обучающимися, выступлений на родительском собрании, тематических бесед 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социально-педагогической профилактики интернет- зависимости у младших школьников «Подросток и Интернет. Опасная грань»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Составители  Салихова А.А., Юнусова Г.Л.  «Здоровое поколение», 2017.</a:t>
            </a:r>
            <a:r>
              <a:rPr lang="ru-RU" sz="1400" kern="1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ориентирована на школьников 4 – 5 классов в возрасте 10 – 11 лет, склонных к девиантному поведению, различным видам аддикций, имеющих конфликтные семейные или школьные отношения, не имеющих никаких серьезных увлечений, которые находят в виртуальном мире отдушину и считают свое пребывание в сети самоутверждением. Она обучает детей младшего школьного возраста поиску альтернатив зависимого поведения, предлагает подобные альтернативы, возможности которых включены в ее реализацию. Работа в рамках программы реализуется путем организации и проведения мероприятий, направленных на формирование у обучающихся установки на самосознание и саморазвитие, социально-значимых качеств личности, креативных качеств и умений, развитие межличностного общения.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ru-RU" sz="14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Психолого-педагогическая программа «Безопасность в сети интернет»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Составители Викторова Е.А., </a:t>
            </a:r>
            <a:r>
              <a:rPr lang="ru-RU" sz="14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Лобынцева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К.Г. Материал Всероссийского конкурса лучших психолого-педагогических программ и технологий в образовательной среде , 2018.</a:t>
            </a:r>
            <a:r>
              <a:rPr lang="ru-RU" sz="1400" kern="1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Профилактическая программа ориентирована на формирование компетенций, способствующих обеспечению информационно-психологической безопасности школьников 13 – 17 лет.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возможна в рамках программ внеурочной деятельности, в рамках программ воспитания и социализации образовательных организаций.</a:t>
            </a:r>
            <a:endParaRPr lang="ru-RU" sz="1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41374014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43AE8FA-E312-95CA-1E67-708C72658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499" y="685799"/>
            <a:ext cx="8398399" cy="5413159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i="1" kern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 «Безопасный интернет»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Составители </a:t>
            </a:r>
            <a:r>
              <a:rPr lang="ru-RU" sz="16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Куцеба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Наталия Андреевна, Царенко Ирина Викторовна, декабрь 2017.</a:t>
            </a:r>
            <a:r>
              <a:rPr lang="ru-RU" sz="1600" kern="1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 составлена по материалам сайта проектов Фонда Развития Интернет «Дети России он-лайн» </a:t>
            </a:r>
            <a:r>
              <a:rPr lang="ru-RU" sz="1600" u="sng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http://detionline.com/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Направлена на повышение информированности детей младшего школьного возраста и их родителей в вопросах грамотного и ответственного использования сети интернет, на ознакомление  с основными правилами безопасного использования интернета.</a:t>
            </a:r>
            <a:endParaRPr lang="ru-RU" sz="16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i="1" kern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 родительского собрания. «Что такое подростковая компьютерная зависимость и как с ней бороться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6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Мавлиева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  Справочник педагога-психолога. Школа. 2017. №9. Условия возникновения компьютерной зависимости, экспресс-диагностика для родителей, памятка «Как уберечь ребенка от компьютерной зависимости</a:t>
            </a:r>
            <a:endParaRPr lang="ru-RU" sz="16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i="1" kern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родителям, которые помогут преодолеть игровую зависимость у ребенка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Фокина </a:t>
            </a:r>
            <a:r>
              <a:rPr lang="ru-RU" sz="16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А.Справочник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педагога-</a:t>
            </a:r>
            <a:r>
              <a:rPr lang="ru-RU" sz="16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психолога.Школа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2018. № 3.Материал по проведению консультирования родителей. Список вопросов для беседы с родителями, памятка «как преодолеть детскую игровую зависимость».</a:t>
            </a:r>
            <a:endParaRPr lang="ru-RU" sz="16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b="1" i="1" kern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Родительское собрание в подготовительной к школе группе «Влияние гаджетов на развитие Вашего ребенка»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Лавриеня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Валерия Геннадиевна. Материал конкурса программ и методических разработок мероприятия по профилактике </a:t>
            </a:r>
            <a:r>
              <a:rPr lang="ru-RU" sz="1600" kern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аддиктивного</a:t>
            </a:r>
            <a:r>
              <a:rPr lang="ru-RU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поведения,  по профилактике компьютерной зависимости у детей 6-7 лет. декабрь 2017.</a:t>
            </a:r>
            <a:endParaRPr lang="ru-RU" sz="16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524217-B859-95A3-7D22-A2F347CC0230}"/>
              </a:ext>
            </a:extLst>
          </p:cNvPr>
          <p:cNvSpPr txBox="1"/>
          <p:nvPr/>
        </p:nvSpPr>
        <p:spPr>
          <a:xfrm>
            <a:off x="1890944" y="-31177"/>
            <a:ext cx="6303145" cy="374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разработки для работы с родителями.</a:t>
            </a:r>
            <a:endParaRPr lang="ru-RU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423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342900" y="1377165"/>
          <a:ext cx="9220200" cy="4575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7650" y="638175"/>
            <a:ext cx="9591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Наиболее распространенные формы зависимости:</a:t>
            </a:r>
          </a:p>
        </p:txBody>
      </p:sp>
      <p:sp>
        <p:nvSpPr>
          <p:cNvPr id="16387" name="TextBox 10"/>
          <p:cNvSpPr txBox="1">
            <a:spLocks noChangeArrowheads="1"/>
          </p:cNvSpPr>
          <p:nvPr/>
        </p:nvSpPr>
        <p:spPr bwMode="auto">
          <a:xfrm>
            <a:off x="4429125" y="1714500"/>
            <a:ext cx="5029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+mn-lt"/>
              </a:rPr>
              <a:t>бесконечные путешествия по Всемирной паутине, бессмысленное и бесцельное блуждание в интернете.</a:t>
            </a:r>
          </a:p>
        </p:txBody>
      </p:sp>
      <p:sp>
        <p:nvSpPr>
          <p:cNvPr id="16388" name="TextBox 12"/>
          <p:cNvSpPr txBox="1">
            <a:spLocks noChangeArrowheads="1"/>
          </p:cNvSpPr>
          <p:nvPr/>
        </p:nvSpPr>
        <p:spPr bwMode="auto">
          <a:xfrm>
            <a:off x="4429125" y="3095625"/>
            <a:ext cx="5029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+mn-lt"/>
              </a:rPr>
              <a:t>большие объемы переписки, постоянное участие в чатах, веб-форумах, избыточность знакомых и друзей  в Сети. Стремление постоянно находиться на связи.</a:t>
            </a:r>
          </a:p>
        </p:txBody>
      </p:sp>
      <p:sp>
        <p:nvSpPr>
          <p:cNvPr id="16389" name="Прямоугольник 11"/>
          <p:cNvSpPr>
            <a:spLocks noChangeArrowheads="1"/>
          </p:cNvSpPr>
          <p:nvPr/>
        </p:nvSpPr>
        <p:spPr bwMode="auto">
          <a:xfrm>
            <a:off x="4505325" y="4838700"/>
            <a:ext cx="4953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+mn-lt"/>
              </a:rPr>
              <a:t>навязчивое увлечение компьютерными играми индивидуально и особенно по сети.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8486" y="-42565"/>
            <a:ext cx="57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                        ЗАВИСИМОСТЬ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s://rasekhoon.net/_files/images/lifestyle/d17450dc-d5d4-4cec-b8c2-2d99f64f707a.jpg"/>
          <p:cNvPicPr>
            <a:picLocks noChangeAspect="1" noChangeArrowheads="1"/>
          </p:cNvPicPr>
          <p:nvPr/>
        </p:nvPicPr>
        <p:blipFill>
          <a:blip r:embed="rId2" cstate="print"/>
          <a:srcRect r="5229"/>
          <a:stretch>
            <a:fillRect/>
          </a:stretch>
        </p:blipFill>
        <p:spPr bwMode="auto">
          <a:xfrm>
            <a:off x="228600" y="3048616"/>
            <a:ext cx="6081204" cy="355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50843" y="-26690"/>
            <a:ext cx="57864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ВРАЧИ БЬЮТ ТРЕВОГУ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81425" y="536575"/>
            <a:ext cx="30718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Arial" panose="020B0604020202020204" pitchFamily="34" charset="0"/>
              </a:rPr>
              <a:t>В 2019 году ВОЗ официально отнесла зависимость от компьютерных игр к болезням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наряду с азартными играми, алкоголизмом и наркозависимостью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6835" y="524675"/>
            <a:ext cx="341790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Arial" panose="020B0604020202020204" pitchFamily="34" charset="0"/>
              </a:rPr>
              <a:t>В 2017 году были представлены научные подтверждения тому, что зависимость от смартфонов и интернета вызывает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дисбаланс в химии мозга.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19925" y="565149"/>
            <a:ext cx="2805112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Билл Гейтс не разрешал 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своим двум дочерям и сыну пользоваться мобильными телефонами,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пока им не исполнилось 14 лет.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77063" y="2640577"/>
            <a:ext cx="2700337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Глава 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Apple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Стив Джобс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  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не позволял 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своим детям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пользоваться "яблочной" продукцией дома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19925" y="4500562"/>
            <a:ext cx="2781300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С 2020 года 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в Японии 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пешеходам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запрещено пользоваться смартфонами на ходу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Arial" panose="020B0604020202020204" pitchFamily="34" charset="0"/>
              </a:rPr>
              <a:t>а также в общественных местах.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9650" y="-66675"/>
            <a:ext cx="65097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                    КАК ЭТО ДЕЙСТВУЕТ?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300" y="1474788"/>
            <a:ext cx="3838575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Окситоцин</a:t>
            </a:r>
            <a:r>
              <a:rPr lang="ru-RU" dirty="0">
                <a:latin typeface="+mn-lt"/>
                <a:cs typeface="Arial" panose="020B0604020202020204" pitchFamily="34" charset="0"/>
              </a:rPr>
              <a:t> - гормон близости, благодаря которому мы чувствуем себя нужными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Дофамин</a:t>
            </a:r>
            <a:r>
              <a:rPr lang="ru-RU" dirty="0">
                <a:latin typeface="+mn-lt"/>
                <a:cs typeface="Arial" panose="020B0604020202020204" pitchFamily="34" charset="0"/>
              </a:rPr>
              <a:t> - гормон удовольствия, удовлетворения собой и своей жизнью. </a:t>
            </a:r>
          </a:p>
        </p:txBody>
      </p:sp>
      <p:sp>
        <p:nvSpPr>
          <p:cNvPr id="18435" name="Прямоугольник 8"/>
          <p:cNvSpPr>
            <a:spLocks noChangeArrowheads="1"/>
          </p:cNvSpPr>
          <p:nvPr/>
        </p:nvSpPr>
        <p:spPr bwMode="auto">
          <a:xfrm>
            <a:off x="5105400" y="2619375"/>
            <a:ext cx="4800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+mn-lt"/>
              </a:rPr>
              <a:t>Все игры строятся по принципу 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дофаминового вознаграждения</a:t>
            </a:r>
          </a:p>
        </p:txBody>
      </p:sp>
      <p:sp>
        <p:nvSpPr>
          <p:cNvPr id="18436" name="Прямоугольник 9"/>
          <p:cNvSpPr>
            <a:spLocks noChangeArrowheads="1"/>
          </p:cNvSpPr>
          <p:nvPr/>
        </p:nvSpPr>
        <p:spPr bwMode="auto">
          <a:xfrm>
            <a:off x="5105400" y="1592263"/>
            <a:ext cx="4800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+mn-lt"/>
              </a:rPr>
              <a:t>Все соцсети держатся на </a:t>
            </a:r>
          </a:p>
          <a:p>
            <a:r>
              <a:rPr lang="ru-RU" b="1" dirty="0" err="1">
                <a:solidFill>
                  <a:srgbClr val="C00000"/>
                </a:solidFill>
                <a:latin typeface="+mn-lt"/>
              </a:rPr>
              <a:t>окситоциновой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 стимуляции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67375" y="3762375"/>
            <a:ext cx="40386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Через гаджеты нами управляют сразу оба дирижера, предоставляя доступный и бесконечный источник радостей.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2400" y="647700"/>
            <a:ext cx="97536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Поведением человека управляют два дирижера: </a:t>
            </a:r>
          </a:p>
        </p:txBody>
      </p:sp>
      <p:pic>
        <p:nvPicPr>
          <p:cNvPr id="18439" name="Picture 2" descr="https://im0-tub-ru.yandex.net/i?id=c1b2b36788c2cbf74b05f58e19548072-l&amp;ref=rim&amp;n=13&amp;w=868&amp;h=6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38563"/>
            <a:ext cx="440055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Двойная стрелка влево/вправо 14"/>
          <p:cNvSpPr/>
          <p:nvPr/>
        </p:nvSpPr>
        <p:spPr>
          <a:xfrm>
            <a:off x="3886200" y="1666875"/>
            <a:ext cx="1028700" cy="5715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>
            <a:off x="3895725" y="2619375"/>
            <a:ext cx="1028700" cy="5715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Двойная стрелка влево/вправо 19"/>
          <p:cNvSpPr/>
          <p:nvPr/>
        </p:nvSpPr>
        <p:spPr>
          <a:xfrm>
            <a:off x="4514850" y="4630738"/>
            <a:ext cx="1028700" cy="5715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09145" y="-9228"/>
            <a:ext cx="88963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Arial" panose="020B0604020202020204" pitchFamily="34" charset="0"/>
              </a:rPr>
              <a:t>СТАДИИ КОМПЬЮТЕРНОЙ ЗАВИСИМОСТИ</a:t>
            </a:r>
          </a:p>
        </p:txBody>
      </p:sp>
      <p:pic>
        <p:nvPicPr>
          <p:cNvPr id="19458" name="Picture 2" descr="https://fs00.infourok.ru/images/doc/156/180208/img5.jpg"/>
          <p:cNvPicPr>
            <a:picLocks noChangeAspect="1" noChangeArrowheads="1"/>
          </p:cNvPicPr>
          <p:nvPr/>
        </p:nvPicPr>
        <p:blipFill>
          <a:blip r:embed="rId2" cstate="print"/>
          <a:srcRect l="9396" t="33865"/>
          <a:stretch>
            <a:fillRect/>
          </a:stretch>
        </p:blipFill>
        <p:spPr bwMode="auto">
          <a:xfrm>
            <a:off x="52388" y="1047750"/>
            <a:ext cx="978535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F3CFD8-EE26-E476-FD4D-92A5B288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3447" y="0"/>
            <a:ext cx="7346950" cy="446102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+mn-lt"/>
              </a:rPr>
              <a:t>Что происходит в подростковом возрасте?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653687-67CF-F88D-1E92-AB25ADA8AE1F}"/>
              </a:ext>
            </a:extLst>
          </p:cNvPr>
          <p:cNvSpPr txBox="1"/>
          <p:nvPr/>
        </p:nvSpPr>
        <p:spPr>
          <a:xfrm>
            <a:off x="1085501" y="843677"/>
            <a:ext cx="801411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физиологические и психологические изменения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-формирование собственных взглядов – поиск своего «Я»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-ведущая потребность – в самоутверждении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-критичное отношение к наставлениям взрослых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-изменения в отношениях со взрослыми и сверстниками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активная жизнь перемещается из дома во внешний мир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3F73FB-E862-A5C7-85E5-0903F48C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480" y="3275612"/>
            <a:ext cx="4890117" cy="326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97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58012D-7278-439C-3B55-C4B221640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977" y="0"/>
            <a:ext cx="4545490" cy="401714"/>
          </a:xfrm>
        </p:spPr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  <a:latin typeface="+mn-lt"/>
              </a:rPr>
              <a:t>Почему подростки уязвимы?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1EE032-FE40-994F-25D7-459F9040BEAC}"/>
              </a:ext>
            </a:extLst>
          </p:cNvPr>
          <p:cNvSpPr txBox="1"/>
          <p:nvPr/>
        </p:nvSpPr>
        <p:spPr>
          <a:xfrm>
            <a:off x="603682" y="870012"/>
            <a:ext cx="82828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не знают, как реализовать свои потребности, желания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нет чётких жизненных целей и ценностей- очень значимо признание сверстников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плохо устойчивы в ситуации стресса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мало жизненного опыта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отрицают авторитеты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+mn-lt"/>
              </a:rPr>
              <a:t>бескомпромиссны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EFA0896-3BDD-6823-B550-4B4A09DB5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525" y="2468370"/>
            <a:ext cx="5272377" cy="351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19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FD29B3-F54C-D634-5039-C612A9D7A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807" y="3087209"/>
            <a:ext cx="8239972" cy="683581"/>
          </a:xfrm>
        </p:spPr>
        <p:txBody>
          <a:bodyPr/>
          <a:lstStyle/>
          <a:p>
            <a:pPr algn="ctr"/>
            <a:r>
              <a:rPr lang="ru-RU" sz="1800" b="1" i="1" u="none" strike="noStrike" baseline="0" dirty="0">
                <a:latin typeface="Times New Roman,BoldItalic"/>
              </a:rPr>
              <a:t>ВНИМАНИЕ! Озвучивать эти хештеги детям не следует, чтобы</a:t>
            </a:r>
            <a:br>
              <a:rPr lang="ru-RU" sz="1800" b="1" i="1" u="none" strike="noStrike" baseline="0" dirty="0">
                <a:latin typeface="Times New Roman,BoldItalic"/>
              </a:rPr>
            </a:br>
            <a:r>
              <a:rPr lang="ru-RU" sz="1800" b="1" i="1" u="none" strike="noStrike" baseline="0" dirty="0">
                <a:latin typeface="Times New Roman,BoldItalic"/>
              </a:rPr>
              <a:t>не вызвать у них интерес — «пойти по ссылкам и проверить, что там…»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3A0B27-4124-6B66-BBEA-28ECC089E1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717" y="469657"/>
            <a:ext cx="2910625" cy="217009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FEFE5E-CC8B-587E-6F2B-DE436D0BA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294" y="469657"/>
            <a:ext cx="2884868" cy="21636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9409A56-EDD7-678C-305A-E204D074D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114" y="469657"/>
            <a:ext cx="2936383" cy="220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763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2357</TotalTime>
  <Words>2428</Words>
  <Application>Microsoft Office PowerPoint</Application>
  <PresentationFormat>Лист A4 (210x297 мм)</PresentationFormat>
  <Paragraphs>151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Arial Black</vt:lpstr>
      <vt:lpstr>Calibri</vt:lpstr>
      <vt:lpstr>Franklin Gothic Book</vt:lpstr>
      <vt:lpstr>Impact</vt:lpstr>
      <vt:lpstr>Times New Roman</vt:lpstr>
      <vt:lpstr>Times New Roman,BoldItalic</vt:lpstr>
      <vt:lpstr>Times New Roman,Italic</vt:lpstr>
      <vt:lpstr>NewsPrint</vt:lpstr>
      <vt:lpstr>ГАДЖЕТОЗАВИСИМОСТЬ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происходит в подростковом возрасте?</vt:lpstr>
      <vt:lpstr>Почему подростки уязвимы?</vt:lpstr>
      <vt:lpstr>ВНИМАНИЕ! Озвучивать эти хештеги детям не следует, чтобы не вызвать у них интерес — «пойти по ссылкам и проверить, что там…»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«Психологические зависимости детей от гаджетов»</dc:title>
  <dc:creator>Виктория</dc:creator>
  <cp:lastModifiedBy>lu4kosvetlana@yandex.ru</cp:lastModifiedBy>
  <cp:revision>51</cp:revision>
  <dcterms:created xsi:type="dcterms:W3CDTF">2021-12-05T13:40:29Z</dcterms:created>
  <dcterms:modified xsi:type="dcterms:W3CDTF">2024-10-04T12:33:36Z</dcterms:modified>
</cp:coreProperties>
</file>