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  <p:sldMasterId id="2147483756" r:id="rId2"/>
    <p:sldMasterId id="2147483768" r:id="rId3"/>
  </p:sldMasterIdLst>
  <p:notesMasterIdLst>
    <p:notesMasterId r:id="rId21"/>
  </p:notesMasterIdLst>
  <p:sldIdLst>
    <p:sldId id="315" r:id="rId4"/>
    <p:sldId id="305" r:id="rId5"/>
    <p:sldId id="306" r:id="rId6"/>
    <p:sldId id="307" r:id="rId7"/>
    <p:sldId id="308" r:id="rId8"/>
    <p:sldId id="309" r:id="rId9"/>
    <p:sldId id="310" r:id="rId10"/>
    <p:sldId id="269" r:id="rId11"/>
    <p:sldId id="270" r:id="rId12"/>
    <p:sldId id="313" r:id="rId13"/>
    <p:sldId id="314" r:id="rId14"/>
    <p:sldId id="316" r:id="rId15"/>
    <p:sldId id="318" r:id="rId16"/>
    <p:sldId id="320" r:id="rId17"/>
    <p:sldId id="321" r:id="rId18"/>
    <p:sldId id="322" r:id="rId19"/>
    <p:sldId id="317" r:id="rId20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56E8FA6E-D87F-48E9-BEF3-563678A929B0}">
          <p14:sldIdLst>
            <p14:sldId id="315"/>
            <p14:sldId id="305"/>
            <p14:sldId id="306"/>
            <p14:sldId id="307"/>
            <p14:sldId id="308"/>
            <p14:sldId id="309"/>
            <p14:sldId id="310"/>
            <p14:sldId id="269"/>
            <p14:sldId id="270"/>
            <p14:sldId id="313"/>
            <p14:sldId id="314"/>
            <p14:sldId id="316"/>
            <p14:sldId id="318"/>
            <p14:sldId id="320"/>
            <p14:sldId id="321"/>
            <p14:sldId id="322"/>
            <p14:sldId id="31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CCFF99"/>
    <a:srgbClr val="D21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4" autoAdjust="0"/>
  </p:normalViewPr>
  <p:slideViewPr>
    <p:cSldViewPr>
      <p:cViewPr varScale="1">
        <p:scale>
          <a:sx n="109" d="100"/>
          <a:sy n="109" d="100"/>
        </p:scale>
        <p:origin x="171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2605F-42EE-4F60-8221-C059E6F9D2C5}" type="datetimeFigureOut">
              <a:rPr lang="ru-RU" smtClean="0"/>
              <a:pPr/>
              <a:t>26.11.2021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399"/>
            <a:ext cx="5438140" cy="446627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45FD6-056D-4D09-A4C6-5345AA94B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7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063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9925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59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6944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7985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689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8FD9-04B8-4E01-9807-B85C03E007C1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2CB9-ED9C-4CF1-BC06-EA603FD3D1E7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1DDB-9876-4D82-929B-2737A7D43DCE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2424-2D33-48B7-AFAD-7551DC62548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745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340B3-A2F4-43EF-BEC2-1B3B9F5C26E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3638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9A6B-EE73-4364-B9A5-D450A26E8E4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768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B2CE2-047F-4ADD-97E1-59C14F10DCB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5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03EA-804E-4942-A4B2-C466B1492A7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5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286D-B158-4ED7-926A-ADDBBE5EDB8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367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A4601-8F23-4C96-B238-CD4307D1142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473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323C-05C9-4BA9-90CC-98051398B46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15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76250-3A10-45D9-AC0E-C3B22CB538ED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5A3A1-AB3C-4B4F-9882-C556F8B058E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8481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287E-4C4C-465F-B8BB-73185DFFBA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60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05CD-E665-449C-B76E-960B835A1FA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06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E2424-2D33-48B7-AFAD-7551DC62548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056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340B3-A2F4-43EF-BEC2-1B3B9F5C26E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8744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9A6B-EE73-4364-B9A5-D450A26E8E4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364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B2CE2-047F-4ADD-97E1-59C14F10DCB6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985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03EA-804E-4942-A4B2-C466B1492A7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744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9286D-B158-4ED7-926A-ADDBBE5EDB8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97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A4601-8F23-4C96-B238-CD4307D1142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742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24802-542D-4DB5-906B-B0E06A2CCF72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323C-05C9-4BA9-90CC-98051398B46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26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5A3A1-AB3C-4B4F-9882-C556F8B058E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D287E-4C4C-465F-B8BB-73185DFFBA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321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A05CD-E665-449C-B76E-960B835A1FA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35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862C-918E-44A8-8AF1-AE8BA442FAAC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E4CF-C23B-4DB5-B0E7-78688EC0CA34}" type="datetime1">
              <a:rPr lang="ru-RU" smtClean="0"/>
              <a:t>26.11.2021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792E-F800-4313-87E8-71BCAB9E81D9}" type="datetime1">
              <a:rPr lang="ru-RU" smtClean="0"/>
              <a:t>26.11.2021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A7FC5-B597-47EC-B860-71ED5DDA30B6}" type="datetime1">
              <a:rPr lang="ru-RU" smtClean="0"/>
              <a:t>26.11.2021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7D10-93BE-4D1E-878F-B9B1921BCEA4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74E2-ED96-4C1A-A3EB-504E48234F89}" type="datetime1">
              <a:rPr lang="ru-RU" smtClean="0"/>
              <a:t>26.11.2021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012E134-0736-4CD2-A293-0CDA7CAC6924}" type="datetime1">
              <a:rPr lang="ru-RU" smtClean="0"/>
              <a:t>26.11.2021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B39D07-E851-4D74-A440-D76CF11BC3B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597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FB39D07-E851-4D74-A440-D76CF11BC3B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26.11.2021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07908A-114A-4F5E-8283-A700CED6261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779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89396" y="2230535"/>
            <a:ext cx="682860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нарушения </a:t>
            </a:r>
            <a:r>
              <a:rPr lang="ru-RU" sz="32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 у </a:t>
            </a:r>
            <a:r>
              <a:rPr lang="ru-RU" sz="32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 и подростков. </a:t>
            </a:r>
            <a:endParaRPr lang="ru-RU" sz="3200" b="1" dirty="0" smtClean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</a:t>
            </a:r>
            <a:r>
              <a:rPr lang="ru-RU" sz="3200" b="1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и специалистам</a:t>
            </a:r>
            <a:endParaRPr lang="ru-RU" sz="3200" b="1" dirty="0">
              <a:ln w="1905"/>
              <a:solidFill>
                <a:schemeClr val="tx2">
                  <a:lumMod val="60000"/>
                  <a:lumOff val="4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араллелограмм 24"/>
          <p:cNvSpPr/>
          <p:nvPr/>
        </p:nvSpPr>
        <p:spPr>
          <a:xfrm>
            <a:off x="-36512" y="55913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араллелограмм 26"/>
          <p:cNvSpPr/>
          <p:nvPr/>
        </p:nvSpPr>
        <p:spPr>
          <a:xfrm>
            <a:off x="399383" y="152079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араллелограмм 27"/>
          <p:cNvSpPr/>
          <p:nvPr/>
        </p:nvSpPr>
        <p:spPr>
          <a:xfrm>
            <a:off x="7443866" y="3866598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араллелограмм 29"/>
          <p:cNvSpPr/>
          <p:nvPr/>
        </p:nvSpPr>
        <p:spPr>
          <a:xfrm>
            <a:off x="959901" y="2138861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араллелограмм 22"/>
          <p:cNvSpPr/>
          <p:nvPr/>
        </p:nvSpPr>
        <p:spPr>
          <a:xfrm>
            <a:off x="508873" y="223367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араллелограмм 31"/>
          <p:cNvSpPr/>
          <p:nvPr/>
        </p:nvSpPr>
        <p:spPr>
          <a:xfrm>
            <a:off x="7035056" y="4513138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араллелограмм 32"/>
          <p:cNvSpPr/>
          <p:nvPr/>
        </p:nvSpPr>
        <p:spPr>
          <a:xfrm>
            <a:off x="7887329" y="523839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араллелограмм 35"/>
          <p:cNvSpPr/>
          <p:nvPr/>
        </p:nvSpPr>
        <p:spPr>
          <a:xfrm>
            <a:off x="7393418" y="92225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араллелограмм 36"/>
          <p:cNvSpPr/>
          <p:nvPr/>
        </p:nvSpPr>
        <p:spPr>
          <a:xfrm>
            <a:off x="7587860" y="151093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араллелограмм 37"/>
          <p:cNvSpPr/>
          <p:nvPr/>
        </p:nvSpPr>
        <p:spPr>
          <a:xfrm>
            <a:off x="8096332" y="1259683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226" y="76110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534707" y="70000"/>
            <a:ext cx="7165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«Центр диагностики и консультирования» Краснодарского края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17696" y="56653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26 ноября 2021 </a:t>
            </a:r>
            <a:r>
              <a:rPr lang="ru-RU" altLang="ru-RU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algn="ctr"/>
            <a:r>
              <a:rPr lang="ru-RU" altLang="ru-RU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г. Краснодар</a:t>
            </a:r>
            <a:endParaRPr lang="ru-RU" altLang="ru-RU" b="1" dirty="0">
              <a:solidFill>
                <a:srgbClr val="26267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72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29614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Общероссийский </a:t>
            </a: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телефон </a:t>
            </a: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доверия</a:t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8-800-2000-122</a:t>
            </a: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71526" y="1763814"/>
            <a:ext cx="2808312" cy="210623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16891" y="2480894"/>
            <a:ext cx="2784308" cy="20882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212153" y="3416572"/>
            <a:ext cx="2780897" cy="208567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04430" y="4136652"/>
            <a:ext cx="2780898" cy="20856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544" y="5066582"/>
            <a:ext cx="2004475" cy="1503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/>
          <a:srcRect r="-404" b="9673"/>
          <a:stretch/>
        </p:blipFill>
        <p:spPr>
          <a:xfrm>
            <a:off x="6793461" y="1412774"/>
            <a:ext cx="2241148" cy="2016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7385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20688"/>
            <a:ext cx="7920880" cy="558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9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959901" y="1947353"/>
            <a:ext cx="6936515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ru-RU" sz="3200" b="1" i="1" cap="small" dirty="0" smtClean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i="1" cap="small" dirty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благоприятных условий в образовательной </a:t>
            </a:r>
            <a:r>
              <a:rPr lang="ru-RU" sz="3200" b="1" i="1" cap="small" dirty="0" smtClean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организации для </a:t>
            </a:r>
            <a:r>
              <a:rPr lang="ru-RU" sz="3200" b="1" i="1" cap="small" dirty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предотвращения поведенческих девиаций</a:t>
            </a:r>
            <a:endParaRPr lang="ru-RU" sz="3000" b="1" dirty="0" smtClean="0">
              <a:ln w="1905"/>
              <a:solidFill>
                <a:srgbClr val="212745">
                  <a:lumMod val="60000"/>
                  <a:lumOff val="4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араллелограмм 26"/>
          <p:cNvSpPr/>
          <p:nvPr/>
        </p:nvSpPr>
        <p:spPr>
          <a:xfrm>
            <a:off x="399383" y="152079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Параллелограмм 29"/>
          <p:cNvSpPr/>
          <p:nvPr/>
        </p:nvSpPr>
        <p:spPr>
          <a:xfrm>
            <a:off x="959901" y="2138861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араллелограмм 22"/>
          <p:cNvSpPr/>
          <p:nvPr/>
        </p:nvSpPr>
        <p:spPr>
          <a:xfrm>
            <a:off x="508873" y="223367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Параллелограмм 31"/>
          <p:cNvSpPr/>
          <p:nvPr/>
        </p:nvSpPr>
        <p:spPr>
          <a:xfrm>
            <a:off x="7035056" y="4513138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Параллелограмм 32"/>
          <p:cNvSpPr/>
          <p:nvPr/>
        </p:nvSpPr>
        <p:spPr>
          <a:xfrm>
            <a:off x="7887329" y="523839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6" name="Параллелограмм 35"/>
          <p:cNvSpPr/>
          <p:nvPr/>
        </p:nvSpPr>
        <p:spPr>
          <a:xfrm>
            <a:off x="7393418" y="92225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7" name="Параллелограмм 36"/>
          <p:cNvSpPr/>
          <p:nvPr/>
        </p:nvSpPr>
        <p:spPr>
          <a:xfrm>
            <a:off x="7587860" y="151093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Параллелограмм 37"/>
          <p:cNvSpPr/>
          <p:nvPr/>
        </p:nvSpPr>
        <p:spPr>
          <a:xfrm>
            <a:off x="8096332" y="1259683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9" name="Параллелограмм 28"/>
          <p:cNvSpPr/>
          <p:nvPr/>
        </p:nvSpPr>
        <p:spPr>
          <a:xfrm>
            <a:off x="7443866" y="3866598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366302" y="5665378"/>
            <a:ext cx="383523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altLang="ru-RU" sz="1600" b="1" dirty="0">
              <a:solidFill>
                <a:srgbClr val="26267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42780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3657635" y="5451885"/>
            <a:ext cx="4314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Коровина Марина Александровна</a:t>
            </a:r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педагог-психолог ГБУ 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Центр диагностики 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и консультирования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КК</a:t>
            </a: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0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2968" cy="504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начального общего образования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3634" y="836712"/>
            <a:ext cx="81991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Направление работы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формирование личности обучающихся, развитие их индивидуальных способностей, положительной мотивации и умений в учебной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5248" y="1720840"/>
            <a:ext cx="79831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сопровождение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организация совместной деятельности обучающихся;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проектирование сюжетных ситуаций;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проектирование ситуаций,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которых развивается умение добывать знания разными приемлемыми способами, умение детей договариваться и принимать общее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решение;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внедрение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психолого-педагогических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544432"/>
            <a:ext cx="2952328" cy="198973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373" y="4544431"/>
            <a:ext cx="2952328" cy="198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9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2968" cy="504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основного общего образования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247" y="908720"/>
            <a:ext cx="81991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Направление работы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формирование нравственных убеждений, эстетического вкуса и здорового образа жизни, высокой культуры межличностного общения, навыков умственного и физического труда, развитие склонностей, интересов, способности к социальному самоопределению</a:t>
            </a:r>
            <a:endParaRPr lang="ru-RU" sz="2000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5248" y="2276872"/>
            <a:ext cx="81991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сопровождение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использование психопрофилактических, психодиагностических развивающих программ;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организация работы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 формированию мотивации к обучению;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адекватной самооценки, положительной установки на другого человека;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умения анализировать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ситуацию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 выбирать соответствующее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нормативное поведение;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организация деятельности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преодолению                                  коммуникативных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трудностей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обучающихся; 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293096"/>
            <a:ext cx="2950407" cy="2008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9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2968" cy="504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основного общего образования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836712"/>
            <a:ext cx="82809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разработка психолого-педагогических мер, направленных на формирование здорового образа жизни, профилактику деструктивного поведения, преодоление интернет-рисков и угроз; </a:t>
            </a:r>
            <a:endParaRPr lang="ru-RU" sz="2000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организация мероприятий по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преодолению трудностей адаптации;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работа преодолению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школьной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тревожности, гармонизации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социально-психологического климата в классе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навыков учебного сотрудничества и совместной деятельности с педагогами и сверстниками;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помощь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преодолении трудностей в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обучении;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выявление динамики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личностного и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интеллектуального развития; 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помощь учителям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 понимании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индивидуальных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 возрастных особенностей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обучающихся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оказание психологической поддержки                                                   родителям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 актуальным проблемам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развития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3"/>
          <a:stretch/>
        </p:blipFill>
        <p:spPr>
          <a:xfrm>
            <a:off x="5796136" y="4293096"/>
            <a:ext cx="2950407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1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2968" cy="504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среднего общего образования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9644" y="842156"/>
            <a:ext cx="81991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Направление работы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дальнейшее становление и формирование личности обучающегося, развитие интереса к познанию и творческих способностей, формирование навыков самостоятельной учебной деятельности, профессиональную ориентацию, подготовку к жизни в обществе, самостоятельному жизненному выбору</a:t>
            </a:r>
            <a:endParaRPr lang="ru-RU" sz="2000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6442" y="2669688"/>
            <a:ext cx="812639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Психолого-педагогическое сопровождение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проведение психологических занятий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 целью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профессионального самоопределения;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проведение занятий, направленных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развитие личностного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потенциала,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ценностных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установок,                                                        развитие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позитивных межличностных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отношений;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проведение мероприятий по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снижению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уровня тревожности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49744"/>
            <a:ext cx="2950407" cy="202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2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1141" y="285344"/>
            <a:ext cx="61251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психолого-педагогическую                          и медико-социальную помощь                                                «Центр диагностики и консультирования» Краснодарского края</a:t>
            </a:r>
            <a:endParaRPr lang="ru-RU" b="1" dirty="0"/>
          </a:p>
        </p:txBody>
      </p:sp>
      <p:sp>
        <p:nvSpPr>
          <p:cNvPr id="8" name="Параллелограмм 7"/>
          <p:cNvSpPr/>
          <p:nvPr/>
        </p:nvSpPr>
        <p:spPr>
          <a:xfrm>
            <a:off x="1331640" y="2631688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араллелограмм 8"/>
          <p:cNvSpPr/>
          <p:nvPr/>
        </p:nvSpPr>
        <p:spPr>
          <a:xfrm>
            <a:off x="582045" y="1297799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1619672" y="2554250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>
            <a:off x="8197350" y="868576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араллелограмм 11"/>
          <p:cNvSpPr/>
          <p:nvPr/>
        </p:nvSpPr>
        <p:spPr>
          <a:xfrm>
            <a:off x="7968262" y="1426096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араллелограмм 12"/>
          <p:cNvSpPr/>
          <p:nvPr/>
        </p:nvSpPr>
        <p:spPr>
          <a:xfrm>
            <a:off x="582045" y="2082058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араллелограмм 13"/>
          <p:cNvSpPr/>
          <p:nvPr/>
        </p:nvSpPr>
        <p:spPr>
          <a:xfrm>
            <a:off x="7884368" y="692696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араллелограмм 14"/>
          <p:cNvSpPr/>
          <p:nvPr/>
        </p:nvSpPr>
        <p:spPr>
          <a:xfrm>
            <a:off x="294013" y="1646493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493" y="226998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4" descr="http://1bezposrednikov.ru/var/uploads/ann/photo/approved/139976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049" y="1769991"/>
            <a:ext cx="5379282" cy="280502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араллелограмм 18"/>
          <p:cNvSpPr/>
          <p:nvPr/>
        </p:nvSpPr>
        <p:spPr>
          <a:xfrm>
            <a:off x="7620310" y="2670376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араллелограмм 19"/>
          <p:cNvSpPr/>
          <p:nvPr/>
        </p:nvSpPr>
        <p:spPr>
          <a:xfrm>
            <a:off x="7884368" y="2554250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15616" y="4451173"/>
            <a:ext cx="6984776" cy="1476164"/>
          </a:xfrm>
          <a:prstGeom prst="rect">
            <a:avLst/>
          </a:prstGeom>
          <a:solidFill>
            <a:srgbClr val="D5F4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тел. 8(861) 992-66-73</a:t>
            </a:r>
            <a:r>
              <a:rPr lang="en-US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n-US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http://cdik-center.ru/</a:t>
            </a: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эл. почта: </a:t>
            </a:r>
            <a:r>
              <a:rPr lang="en-US" altLang="ru-RU" sz="2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diagn</a:t>
            </a:r>
            <a:r>
              <a:rPr lang="ru-RU" altLang="ru-RU" sz="22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altLang="ru-RU" sz="2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bk</a:t>
            </a:r>
            <a:r>
              <a:rPr lang="ru-RU" altLang="ru-RU" sz="2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ru-RU" sz="22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endParaRPr lang="en-US" altLang="ru-RU" sz="2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altLang="ru-RU" sz="22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90643" y="5675309"/>
            <a:ext cx="6215396" cy="504056"/>
          </a:xfrm>
          <a:prstGeom prst="rect">
            <a:avLst/>
          </a:prstGeom>
          <a:solidFill>
            <a:srgbClr val="D5F4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0510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691681" y="1799429"/>
            <a:ext cx="6404652" cy="252376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defRPr/>
            </a:pPr>
            <a:r>
              <a:rPr lang="ru-RU" sz="3200" b="1" i="1" cap="small" dirty="0" smtClean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200" b="1" i="1" cap="small" dirty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УПОТРЕБЛЕНИЕ </a:t>
            </a:r>
            <a:r>
              <a:rPr lang="ru-RU" sz="3200" b="1" i="1" cap="small" dirty="0" smtClean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НЕСОВЕРШЕННОЛЕ</a:t>
            </a:r>
            <a:r>
              <a:rPr lang="ru-RU" sz="3200" b="1" i="1" cap="small" dirty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3200" b="1" i="1" cap="small" dirty="0" smtClean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НИМИ </a:t>
            </a:r>
            <a:r>
              <a:rPr lang="ru-RU" sz="3200" b="1" i="1" cap="small" dirty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ПСИХОАКТИВНЫХ ВЕЩЕСТВ. </a:t>
            </a:r>
            <a:endParaRPr lang="ru-RU" sz="3200" b="1" i="1" cap="small" dirty="0" smtClean="0">
              <a:solidFill>
                <a:srgbClr val="4E67C8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3200" b="1" i="1" cap="small" dirty="0" smtClean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3200" b="1" i="1" cap="small" dirty="0">
                <a:solidFill>
                  <a:srgbClr val="4E67C8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ЗАЩИТИТЬ РЕБЕНКА</a:t>
            </a:r>
            <a:endParaRPr lang="ru-RU" sz="3200" dirty="0" smtClean="0">
              <a:solidFill>
                <a:prstClr val="black"/>
              </a:solidFill>
            </a:endParaRPr>
          </a:p>
          <a:p>
            <a:pPr algn="ctr"/>
            <a:endParaRPr lang="ru-RU" sz="3000" b="1" dirty="0" smtClean="0">
              <a:ln w="1905"/>
              <a:solidFill>
                <a:srgbClr val="212745">
                  <a:lumMod val="60000"/>
                  <a:lumOff val="4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араллелограмм 26"/>
          <p:cNvSpPr/>
          <p:nvPr/>
        </p:nvSpPr>
        <p:spPr>
          <a:xfrm>
            <a:off x="399383" y="152079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Параллелограмм 29"/>
          <p:cNvSpPr/>
          <p:nvPr/>
        </p:nvSpPr>
        <p:spPr>
          <a:xfrm>
            <a:off x="959901" y="2138861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3" name="Параллелограмм 22"/>
          <p:cNvSpPr/>
          <p:nvPr/>
        </p:nvSpPr>
        <p:spPr>
          <a:xfrm>
            <a:off x="508873" y="223367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2" name="Параллелограмм 31"/>
          <p:cNvSpPr/>
          <p:nvPr/>
        </p:nvSpPr>
        <p:spPr>
          <a:xfrm>
            <a:off x="7035056" y="4513138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3" name="Параллелограмм 32"/>
          <p:cNvSpPr/>
          <p:nvPr/>
        </p:nvSpPr>
        <p:spPr>
          <a:xfrm>
            <a:off x="7887329" y="523839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6" name="Параллелограмм 35"/>
          <p:cNvSpPr/>
          <p:nvPr/>
        </p:nvSpPr>
        <p:spPr>
          <a:xfrm>
            <a:off x="7393418" y="92225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7" name="Параллелограмм 36"/>
          <p:cNvSpPr/>
          <p:nvPr/>
        </p:nvSpPr>
        <p:spPr>
          <a:xfrm>
            <a:off x="7587860" y="151093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Параллелограмм 37"/>
          <p:cNvSpPr/>
          <p:nvPr/>
        </p:nvSpPr>
        <p:spPr>
          <a:xfrm>
            <a:off x="8096332" y="1259683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9" name="Параллелограмм 28"/>
          <p:cNvSpPr/>
          <p:nvPr/>
        </p:nvSpPr>
        <p:spPr>
          <a:xfrm>
            <a:off x="7443866" y="3866598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366302" y="5665378"/>
            <a:ext cx="3835236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altLang="ru-RU" sz="1600" b="1" dirty="0">
              <a:solidFill>
                <a:srgbClr val="26267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42780"/>
            <a:ext cx="1157648" cy="899831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" name="Прямоугольник 19"/>
          <p:cNvSpPr/>
          <p:nvPr/>
        </p:nvSpPr>
        <p:spPr>
          <a:xfrm>
            <a:off x="4371311" y="5211657"/>
            <a:ext cx="375196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Максакова Светлана Александровна,</a:t>
            </a:r>
            <a:br>
              <a:rPr lang="ru-RU" sz="1600" b="1" dirty="0" smtClean="0">
                <a:solidFill>
                  <a:srgbClr val="4E67C8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600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>педагог-психолог ГБУ «Центр диагностики и консультирования» КК</a:t>
            </a:r>
            <a:r>
              <a:rPr lang="ru-RU" altLang="ru-RU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dirty="0" smtClean="0">
                <a:solidFill>
                  <a:srgbClr val="262673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23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632848" cy="576064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Тенденции употребления ПАВ несовершеннолетними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>
                <a:solidFill>
                  <a:srgbClr val="FF0000"/>
                </a:solidFill>
              </a:rPr>
              <a:pPr/>
              <a:t>3</a:t>
            </a:fld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146907"/>
            <a:ext cx="570940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Легализация ПАВ в сознании детей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Легкодоступность покупки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Разнообразие форм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Привлекательная упаковка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Сокращение гендерного разрыва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Снижение </a:t>
            </a:r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возраста первой </a:t>
            </a:r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пробы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9792" y="3356992"/>
            <a:ext cx="4128701" cy="309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81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881" y="260648"/>
            <a:ext cx="8402687" cy="504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dirty="0" err="1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психоактивных</a:t>
            </a: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веществ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381" y="964294"/>
            <a:ext cx="2913187" cy="2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881" y="1124744"/>
            <a:ext cx="4426080" cy="22618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390" y="3964179"/>
            <a:ext cx="4323062" cy="26157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/>
          <a:srcRect l="12858" r="4437"/>
          <a:stretch/>
        </p:blipFill>
        <p:spPr>
          <a:xfrm>
            <a:off x="4955539" y="3983136"/>
            <a:ext cx="3811425" cy="2596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9832" y="2420888"/>
            <a:ext cx="3093549" cy="232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0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3"/>
            <a:ext cx="7920880" cy="576064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возникает зависимость?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83569" y="1052736"/>
            <a:ext cx="3960439" cy="5350648"/>
          </a:xfrm>
        </p:spPr>
        <p:txBody>
          <a:bodyPr>
            <a:normAutofit fontScale="92500" lnSpcReduction="20000"/>
          </a:bodyPr>
          <a:lstStyle/>
          <a:p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ФИЗИОЛОГИЧЕСКАЯ</a:t>
            </a:r>
          </a:p>
          <a:p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Организм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привыкает к регулярному появлению веществ, участвующих в обмене,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 при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их недостатке испытывает потребность, которая выражается, например, в мышечной слабости, ознобе, потливости. Симптомы исчезают при применении ПАВ, к которому наступило привыкание. </a:t>
            </a:r>
          </a:p>
          <a:p>
            <a:endParaRPr lang="ru-RU" sz="20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ПСИХОЛОГИЧЕСКАЯ</a:t>
            </a:r>
            <a:endParaRPr lang="ru-RU" sz="2000" b="1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 прекращении применения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возникает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угнетение психологического состояния, беспокойство, развивается депрессия.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Возобновление приема ПАВ возвращает состояние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эйфории,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снижает тревоги, повышает самооценку.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2344" y="1700808"/>
            <a:ext cx="3702104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1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24936" cy="54460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Предпосылки и факторы формирования зависимости 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499992" y="908720"/>
            <a:ext cx="4365104" cy="54006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собенности </a:t>
            </a: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характера 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– пассивность, тревожность, мнительность, </a:t>
            </a:r>
            <a:r>
              <a:rPr lang="ru-RU" sz="1900" dirty="0" err="1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демонстративность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поиск признания;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слабое </a:t>
            </a: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развитие самоконтроля и самодисциплины; 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высокая </a:t>
            </a: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степенью эмоциональной 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незрелости;</a:t>
            </a:r>
            <a:endParaRPr lang="ru-RU" sz="19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неумением прогнозировать последствия 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действий;</a:t>
            </a:r>
            <a:endParaRPr lang="ru-RU" sz="19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несформированная система ценностей;</a:t>
            </a:r>
            <a:endParaRPr lang="ru-RU" sz="19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err="1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несформированность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способов психологической 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защиты; </a:t>
            </a:r>
          </a:p>
          <a:p>
            <a:pPr marL="4572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9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19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психотравмирующей </a:t>
            </a: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ситуации;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употребление ПАВ в семье и в социальном окружении;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9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пропаганда в подростковой субкультуре</a:t>
            </a:r>
          </a:p>
          <a:p>
            <a:pPr>
              <a:buFont typeface="Arial" panose="020B0604020202020204" pitchFamily="34" charset="0"/>
              <a:buChar char="•"/>
            </a:pPr>
            <a:endParaRPr lang="ru-RU" sz="17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1700" b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100" b="1" i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Решающую роль в формировании зависимости играет совокупность факторов явного или скрытого семейного неблагополучия и/или провоцирующих факторов внешней среды</a:t>
            </a:r>
            <a:r>
              <a:rPr lang="ru-RU" sz="2100" b="1" i="1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100" b="1" i="1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573015"/>
            <a:ext cx="3816424" cy="253623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537" y="908720"/>
            <a:ext cx="3816424" cy="231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30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712968" cy="5040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употребления ПАВ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5249" y="764704"/>
            <a:ext cx="79208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Очевидные признаки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- характерный запах дыма после курения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табака;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следы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уколов;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наличие у ребенка ПАВ и предметов, сопутствующих их употреблению.</a:t>
            </a:r>
          </a:p>
          <a:p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Внешние признаки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шаткость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походки; суженные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или расширенные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зрачки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блеск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глаз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их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покраснение или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замутненность; продолжительная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беспричинная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смешливость; повышенный аппетит; сонливость.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Изменение поведения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смена круга знакомых и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друзей; возбужденное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или, наоборот, заторможенное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состояние;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нарастающее безразличие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или рост числа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конфликтных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ситуаций.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4048041"/>
            <a:ext cx="3200677" cy="24081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24" y="4051002"/>
            <a:ext cx="3209143" cy="240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47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792088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делать, </a:t>
            </a: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возникли подозрения </a:t>
            </a: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</a:t>
            </a:r>
            <a:r>
              <a:rPr lang="ru-RU" sz="2400" dirty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ПАВ ребенком?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326" y="3789040"/>
            <a:ext cx="4180758" cy="25202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291" y="1346584"/>
            <a:ext cx="4480948" cy="235326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5409" y="3789040"/>
            <a:ext cx="43447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учить 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ребенка адаптации в обществе и при общении с разными </a:t>
            </a: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людьми;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эмоциональную сферу – т.е. умение выражать свои чувства и «считывать» чувства других; </a:t>
            </a:r>
            <a:endParaRPr lang="ru-RU" sz="1600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формировать ценности 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здорового образа жизни; </a:t>
            </a:r>
            <a:endParaRPr lang="ru-RU" sz="1600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привлекать 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 альтернативным видам </a:t>
            </a: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активности;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расширять возможности 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ребенка в </a:t>
            </a: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обществе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 smtClean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4048" y="1346584"/>
            <a:ext cx="36724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инициировать разговор </a:t>
            </a:r>
            <a:r>
              <a:rPr lang="ru-RU" sz="16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 ребенком с учетом особенностей </a:t>
            </a: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возраста;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организовать временную смену социальной среды.</a:t>
            </a:r>
            <a:endParaRPr lang="ru-RU" sz="16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21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2400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может помочь?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5359"/>
          <a:stretch/>
        </p:blipFill>
        <p:spPr>
          <a:xfrm>
            <a:off x="5313074" y="3573016"/>
            <a:ext cx="3579406" cy="2520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1052334"/>
            <a:ext cx="3600400" cy="237666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836712"/>
            <a:ext cx="4572000" cy="62170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Психолог в школе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Классный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Друзья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 одноклассники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бытьродителем.рф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бесплатная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поддержка родителей по наиболее актуальным проблемам детства, обучения, воспитания и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социализации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сентября 2021 года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базе МГППУ действует Горячая </a:t>
            </a: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линия помощи </a:t>
            </a:r>
            <a:r>
              <a:rPr lang="ru-RU" sz="2000" dirty="0" smtClean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родителям :</a:t>
            </a:r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4E67C8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8-800-600-31-14 </a:t>
            </a:r>
          </a:p>
          <a:p>
            <a:endParaRPr lang="ru-RU" sz="2000" dirty="0">
              <a:solidFill>
                <a:srgbClr val="4E67C8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85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3742</TotalTime>
  <Words>792</Words>
  <Application>Microsoft Office PowerPoint</Application>
  <PresentationFormat>Экран (4:3)</PresentationFormat>
  <Paragraphs>110</Paragraphs>
  <Slides>17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6" baseType="lpstr">
      <vt:lpstr>Arial</vt:lpstr>
      <vt:lpstr>Calibri</vt:lpstr>
      <vt:lpstr>Georgia</vt:lpstr>
      <vt:lpstr>Times New Roman</vt:lpstr>
      <vt:lpstr>Trebuchet MS</vt:lpstr>
      <vt:lpstr>Wingdings</vt:lpstr>
      <vt:lpstr>Воздушный поток</vt:lpstr>
      <vt:lpstr>1_Воздушный поток</vt:lpstr>
      <vt:lpstr>2_Воздушный поток</vt:lpstr>
      <vt:lpstr>Презентация PowerPoint</vt:lpstr>
      <vt:lpstr>Презентация PowerPoint</vt:lpstr>
      <vt:lpstr>Тенденции употребления ПАВ несовершеннолетними</vt:lpstr>
      <vt:lpstr>               Формы психоактивных веществ</vt:lpstr>
      <vt:lpstr>Почему возникает зависимость?</vt:lpstr>
      <vt:lpstr>Предпосылки и факторы формирования зависимости </vt:lpstr>
      <vt:lpstr>Признаки употребления ПАВ</vt:lpstr>
      <vt:lpstr>Что делать, если возникли подозрения  применения ПАВ ребенком?</vt:lpstr>
      <vt:lpstr>Кто может помочь?</vt:lpstr>
      <vt:lpstr> Общероссийский детский телефон доверия 8-800-2000-122 </vt:lpstr>
      <vt:lpstr>Презентация PowerPoint</vt:lpstr>
      <vt:lpstr>Презентация PowerPoint</vt:lpstr>
      <vt:lpstr>На уровне начального общего образования</vt:lpstr>
      <vt:lpstr>На уровне основного общего образования</vt:lpstr>
      <vt:lpstr>На уровне основного общего образования</vt:lpstr>
      <vt:lpstr>На уровне среднего общего образования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Анатольевна</dc:creator>
  <cp:lastModifiedBy>Пользователь</cp:lastModifiedBy>
  <cp:revision>288</cp:revision>
  <cp:lastPrinted>2021-11-26T08:55:37Z</cp:lastPrinted>
  <dcterms:created xsi:type="dcterms:W3CDTF">2014-12-22T09:35:09Z</dcterms:created>
  <dcterms:modified xsi:type="dcterms:W3CDTF">2021-11-26T11:19:40Z</dcterms:modified>
</cp:coreProperties>
</file>