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85" r:id="rId3"/>
    <p:sldId id="326" r:id="rId4"/>
    <p:sldId id="283" r:id="rId5"/>
    <p:sldId id="292" r:id="rId6"/>
    <p:sldId id="297" r:id="rId7"/>
    <p:sldId id="298" r:id="rId8"/>
    <p:sldId id="300" r:id="rId9"/>
    <p:sldId id="301" r:id="rId10"/>
    <p:sldId id="299" r:id="rId11"/>
    <p:sldId id="304" r:id="rId12"/>
    <p:sldId id="308" r:id="rId13"/>
    <p:sldId id="310" r:id="rId14"/>
    <p:sldId id="313" r:id="rId15"/>
    <p:sldId id="314" r:id="rId16"/>
    <p:sldId id="315" r:id="rId17"/>
    <p:sldId id="302" r:id="rId18"/>
    <p:sldId id="324" r:id="rId19"/>
    <p:sldId id="325" r:id="rId20"/>
    <p:sldId id="311" r:id="rId21"/>
    <p:sldId id="318" r:id="rId22"/>
    <p:sldId id="320" r:id="rId23"/>
    <p:sldId id="323" r:id="rId24"/>
    <p:sldId id="276"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Школо69" initials="Ш"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338" autoAdjust="0"/>
  </p:normalViewPr>
  <p:slideViewPr>
    <p:cSldViewPr>
      <p:cViewPr varScale="1">
        <p:scale>
          <a:sx n="103" d="100"/>
          <a:sy n="103" d="100"/>
        </p:scale>
        <p:origin x="185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BA3D7-00AB-4663-B3DC-1B43DD5BB375}" type="datetimeFigureOut">
              <a:rPr lang="ru-RU" smtClean="0"/>
              <a:t>28.03.2022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4B4F11-1442-49BC-88FC-3D9850025B65}" type="slidenum">
              <a:rPr lang="ru-RU" smtClean="0"/>
              <a:t>‹#›</a:t>
            </a:fld>
            <a:endParaRPr lang="ru-RU"/>
          </a:p>
        </p:txBody>
      </p:sp>
    </p:spTree>
    <p:extLst>
      <p:ext uri="{BB962C8B-B14F-4D97-AF65-F5344CB8AC3E}">
        <p14:creationId xmlns:p14="http://schemas.microsoft.com/office/powerpoint/2010/main" val="1599600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14B4F11-1442-49BC-88FC-3D9850025B65}" type="slidenum">
              <a:rPr lang="ru-RU" smtClean="0"/>
              <a:t>4</a:t>
            </a:fld>
            <a:endParaRPr lang="ru-RU"/>
          </a:p>
        </p:txBody>
      </p:sp>
    </p:spTree>
    <p:extLst>
      <p:ext uri="{BB962C8B-B14F-4D97-AF65-F5344CB8AC3E}">
        <p14:creationId xmlns:p14="http://schemas.microsoft.com/office/powerpoint/2010/main" val="2756947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4F95277D-67A0-4E98-AAD3-16E47B6D4227}" type="datetimeFigureOut">
              <a:rPr lang="ru-RU"/>
              <a:pPr>
                <a:defRPr/>
              </a:pPr>
              <a:t>28.03.2022</a:t>
            </a:fld>
            <a:endParaRPr lang="ru-RU"/>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50E81873-577D-4AB2-8BD9-D59F56BD36D9}" type="slidenum">
              <a:rPr lang="ru-RU"/>
              <a:pPr>
                <a:defRPr/>
              </a:pPr>
              <a:t>‹#›</a:t>
            </a:fld>
            <a:endParaRPr lang="ru-RU"/>
          </a:p>
        </p:txBody>
      </p:sp>
    </p:spTree>
    <p:extLst>
      <p:ext uri="{BB962C8B-B14F-4D97-AF65-F5344CB8AC3E}">
        <p14:creationId xmlns:p14="http://schemas.microsoft.com/office/powerpoint/2010/main" val="315818316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9A91FC7-DE05-4CCB-B41E-340824748E58}" type="datetimeFigureOut">
              <a:rPr lang="ru-RU"/>
              <a:pPr>
                <a:defRPr/>
              </a:pPr>
              <a:t>28.03.2022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EFC257B-4AD7-4BB9-855C-33085497280A}" type="slidenum">
              <a:rPr lang="ru-RU"/>
              <a:pPr>
                <a:defRPr/>
              </a:pPr>
              <a:t>‹#›</a:t>
            </a:fld>
            <a:endParaRPr lang="ru-RU"/>
          </a:p>
        </p:txBody>
      </p:sp>
    </p:spTree>
    <p:extLst>
      <p:ext uri="{BB962C8B-B14F-4D97-AF65-F5344CB8AC3E}">
        <p14:creationId xmlns:p14="http://schemas.microsoft.com/office/powerpoint/2010/main" val="2455348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44C689AF-899C-4F37-A4BC-890CD31EDB70}" type="datetimeFigureOut">
              <a:rPr lang="ru-RU"/>
              <a:pPr>
                <a:defRPr/>
              </a:pPr>
              <a:t>28.03.2022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C0FF2F4-9BD5-4E10-9A07-D46556412F22}" type="slidenum">
              <a:rPr lang="ru-RU"/>
              <a:pPr>
                <a:defRPr/>
              </a:pPr>
              <a:t>‹#›</a:t>
            </a:fld>
            <a:endParaRPr lang="ru-RU"/>
          </a:p>
        </p:txBody>
      </p:sp>
    </p:spTree>
    <p:extLst>
      <p:ext uri="{BB962C8B-B14F-4D97-AF65-F5344CB8AC3E}">
        <p14:creationId xmlns:p14="http://schemas.microsoft.com/office/powerpoint/2010/main" val="4026101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522EF3C0-BBDD-44D9-8072-3CA0DAB40FBD}" type="datetimeFigureOut">
              <a:rPr lang="ru-RU"/>
              <a:pPr>
                <a:defRPr/>
              </a:pPr>
              <a:t>28.03.2022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7E00047-8992-46E9-9ED6-ABB918D70255}" type="slidenum">
              <a:rPr lang="ru-RU"/>
              <a:pPr>
                <a:defRPr/>
              </a:pPr>
              <a:t>‹#›</a:t>
            </a:fld>
            <a:endParaRPr lang="ru-RU"/>
          </a:p>
        </p:txBody>
      </p:sp>
    </p:spTree>
    <p:extLst>
      <p:ext uri="{BB962C8B-B14F-4D97-AF65-F5344CB8AC3E}">
        <p14:creationId xmlns:p14="http://schemas.microsoft.com/office/powerpoint/2010/main" val="91683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8138FAD0-5BB7-49FD-AA16-D13CF83665D4}" type="datetimeFigureOut">
              <a:rPr lang="ru-RU"/>
              <a:pPr>
                <a:defRPr/>
              </a:pPr>
              <a:t>28.03.2022</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1BC20CF9-3F8B-476B-9EDE-A1C4313DE8F5}" type="slidenum">
              <a:rPr lang="ru-RU"/>
              <a:pPr>
                <a:defRPr/>
              </a:pPr>
              <a:t>‹#›</a:t>
            </a:fld>
            <a:endParaRPr lang="ru-RU"/>
          </a:p>
        </p:txBody>
      </p:sp>
    </p:spTree>
    <p:extLst>
      <p:ext uri="{BB962C8B-B14F-4D97-AF65-F5344CB8AC3E}">
        <p14:creationId xmlns:p14="http://schemas.microsoft.com/office/powerpoint/2010/main" val="212474638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62ED7D54-D396-46B3-A04C-4F8597C7DBB3}" type="datetimeFigureOut">
              <a:rPr lang="ru-RU"/>
              <a:pPr>
                <a:defRPr/>
              </a:pPr>
              <a:t>28.03.2022</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3598F662-7C75-4979-A066-88D191777C04}" type="slidenum">
              <a:rPr lang="ru-RU"/>
              <a:pPr>
                <a:defRPr/>
              </a:pPr>
              <a:t>‹#›</a:t>
            </a:fld>
            <a:endParaRPr lang="ru-RU"/>
          </a:p>
        </p:txBody>
      </p:sp>
    </p:spTree>
    <p:extLst>
      <p:ext uri="{BB962C8B-B14F-4D97-AF65-F5344CB8AC3E}">
        <p14:creationId xmlns:p14="http://schemas.microsoft.com/office/powerpoint/2010/main" val="3771519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5F7E723D-7744-46A5-A749-D1CE68D1787D}" type="datetimeFigureOut">
              <a:rPr lang="ru-RU"/>
              <a:pPr>
                <a:defRPr/>
              </a:pPr>
              <a:t>28.03.2022</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FFF418BD-3A23-492B-AC94-9516C2E2A7DB}" type="slidenum">
              <a:rPr lang="ru-RU"/>
              <a:pPr>
                <a:defRPr/>
              </a:pPr>
              <a:t>‹#›</a:t>
            </a:fld>
            <a:endParaRPr lang="ru-RU"/>
          </a:p>
        </p:txBody>
      </p:sp>
    </p:spTree>
    <p:extLst>
      <p:ext uri="{BB962C8B-B14F-4D97-AF65-F5344CB8AC3E}">
        <p14:creationId xmlns:p14="http://schemas.microsoft.com/office/powerpoint/2010/main" val="537309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C769D1E7-D532-485E-8B4A-C049E743FFF6}" type="datetimeFigureOut">
              <a:rPr lang="ru-RU"/>
              <a:pPr>
                <a:defRPr/>
              </a:pPr>
              <a:t>28.03.2022</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4B58874F-2935-4A3C-800F-5619B3D38B5E}" type="slidenum">
              <a:rPr lang="ru-RU"/>
              <a:pPr>
                <a:defRPr/>
              </a:pPr>
              <a:t>‹#›</a:t>
            </a:fld>
            <a:endParaRPr lang="ru-RU"/>
          </a:p>
        </p:txBody>
      </p:sp>
    </p:spTree>
    <p:extLst>
      <p:ext uri="{BB962C8B-B14F-4D97-AF65-F5344CB8AC3E}">
        <p14:creationId xmlns:p14="http://schemas.microsoft.com/office/powerpoint/2010/main" val="1941850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E1431A83-8A49-4CA2-873E-78431CABAD9F}" type="datetimeFigureOut">
              <a:rPr lang="ru-RU"/>
              <a:pPr>
                <a:defRPr/>
              </a:pPr>
              <a:t>28.03.2022</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902D9286-7B2E-47DF-8F03-31AED928B46A}" type="slidenum">
              <a:rPr lang="ru-RU"/>
              <a:pPr>
                <a:defRPr/>
              </a:pPr>
              <a:t>‹#›</a:t>
            </a:fld>
            <a:endParaRPr lang="ru-RU"/>
          </a:p>
        </p:txBody>
      </p:sp>
    </p:spTree>
    <p:extLst>
      <p:ext uri="{BB962C8B-B14F-4D97-AF65-F5344CB8AC3E}">
        <p14:creationId xmlns:p14="http://schemas.microsoft.com/office/powerpoint/2010/main" val="3819991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9A63550C-8E26-4665-B908-94DC9975B56E}" type="datetimeFigureOut">
              <a:rPr lang="ru-RU"/>
              <a:pPr>
                <a:defRPr/>
              </a:pPr>
              <a:t>28.03.2022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pPr>
              <a:defRPr/>
            </a:pPr>
            <a:fld id="{298CAD14-55A6-4D97-8F5F-28F0999C053D}" type="slidenum">
              <a:rPr lang="ru-RU"/>
              <a:pPr>
                <a:defRPr/>
              </a:pPr>
              <a:t>‹#›</a:t>
            </a:fld>
            <a:endParaRPr lang="ru-RU"/>
          </a:p>
        </p:txBody>
      </p:sp>
    </p:spTree>
    <p:extLst>
      <p:ext uri="{BB962C8B-B14F-4D97-AF65-F5344CB8AC3E}">
        <p14:creationId xmlns:p14="http://schemas.microsoft.com/office/powerpoint/2010/main" val="4183044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AABAE4AE-7EF6-46EB-A758-AF09D53CDBD1}" type="datetimeFigureOut">
              <a:rPr lang="ru-RU"/>
              <a:pPr>
                <a:defRPr/>
              </a:pPr>
              <a:t>28.03.2022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4EE947D7-49A0-40EF-8C45-EE4348498D52}" type="slidenum">
              <a:rPr lang="ru-RU"/>
              <a:pPr>
                <a:defRPr/>
              </a:pPr>
              <a:t>‹#›</a:t>
            </a:fld>
            <a:endParaRPr lang="ru-RU"/>
          </a:p>
        </p:txBody>
      </p:sp>
    </p:spTree>
    <p:extLst>
      <p:ext uri="{BB962C8B-B14F-4D97-AF65-F5344CB8AC3E}">
        <p14:creationId xmlns:p14="http://schemas.microsoft.com/office/powerpoint/2010/main" val="367913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2C621AF2-4611-45AC-876D-364246793DB7}" type="datetimeFigureOut">
              <a:rPr lang="ru-RU"/>
              <a:pPr>
                <a:defRPr/>
              </a:pPr>
              <a:t>28.03.2022</a:t>
            </a:fld>
            <a:endParaRPr lang="ru-RU"/>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0CD8FD83-B166-4700-8911-A4EFF2FDB3F1}"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11" r:id="rId1"/>
    <p:sldLayoutId id="2147483710" r:id="rId2"/>
    <p:sldLayoutId id="2147483712" r:id="rId3"/>
    <p:sldLayoutId id="2147483709" r:id="rId4"/>
    <p:sldLayoutId id="2147483713" r:id="rId5"/>
    <p:sldLayoutId id="2147483708" r:id="rId6"/>
    <p:sldLayoutId id="2147483707" r:id="rId7"/>
    <p:sldLayoutId id="2147483714" r:id="rId8"/>
    <p:sldLayoutId id="2147483715" r:id="rId9"/>
    <p:sldLayoutId id="2147483706" r:id="rId10"/>
    <p:sldLayoutId id="2147483705"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526DB0"/>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989AAC"/>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28794" y="4000504"/>
            <a:ext cx="6480048" cy="2301240"/>
          </a:xfrm>
          <a:extLst/>
        </p:spPr>
        <p:txBody>
          <a:bodyPr>
            <a:normAutofit/>
          </a:bodyPr>
          <a:lstStyle/>
          <a:p>
            <a:pPr eaLnBrk="1" fontAlgn="auto" hangingPunct="1">
              <a:spcAft>
                <a:spcPts val="0"/>
              </a:spcAft>
              <a:defRPr/>
            </a:pPr>
            <a:r>
              <a:rPr lang="ru-RU" sz="1800" dirty="0" err="1" smtClean="0">
                <a:solidFill>
                  <a:schemeClr val="tx1"/>
                </a:solidFill>
                <a:latin typeface="Times New Roman" pitchFamily="18" charset="0"/>
                <a:cs typeface="Times New Roman" pitchFamily="18" charset="0"/>
              </a:rPr>
              <a:t>Брюховецкий</a:t>
            </a:r>
            <a:r>
              <a:rPr lang="ru-RU" sz="1800" dirty="0" smtClean="0">
                <a:solidFill>
                  <a:schemeClr val="tx1"/>
                </a:solidFill>
                <a:latin typeface="Times New Roman" pitchFamily="18" charset="0"/>
                <a:cs typeface="Times New Roman" pitchFamily="18" charset="0"/>
              </a:rPr>
              <a:t> район</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МБОУ СОШ №9 имени П.Ф. Захарченко</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педагог-психолог</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Нестеренко  </a:t>
            </a:r>
            <a:r>
              <a:rPr lang="ru-RU" sz="1800" dirty="0" err="1" smtClean="0">
                <a:solidFill>
                  <a:schemeClr val="tx1"/>
                </a:solidFill>
                <a:latin typeface="Times New Roman" pitchFamily="18" charset="0"/>
                <a:cs typeface="Times New Roman" pitchFamily="18" charset="0"/>
              </a:rPr>
              <a:t>светлана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александровна</a:t>
            </a:r>
            <a:endParaRPr lang="ru-RU" sz="1800" dirty="0">
              <a:solidFill>
                <a:schemeClr val="tx1"/>
              </a:solidFill>
              <a:latin typeface="Times New Roman" pitchFamily="18" charset="0"/>
              <a:cs typeface="Times New Roman" pitchFamily="18" charset="0"/>
            </a:endParaRPr>
          </a:p>
        </p:txBody>
      </p:sp>
      <p:sp>
        <p:nvSpPr>
          <p:cNvPr id="7171" name="Подзаголовок 2"/>
          <p:cNvSpPr>
            <a:spLocks noGrp="1"/>
          </p:cNvSpPr>
          <p:nvPr>
            <p:ph type="subTitle" idx="1"/>
          </p:nvPr>
        </p:nvSpPr>
        <p:spPr>
          <a:xfrm>
            <a:off x="433388" y="357166"/>
            <a:ext cx="7567636" cy="2928958"/>
          </a:xfrm>
        </p:spPr>
        <p:txBody>
          <a:bodyPr>
            <a:normAutofit fontScale="92500"/>
          </a:bodyPr>
          <a:lstStyle/>
          <a:p>
            <a:pPr eaLnBrk="1" hangingPunct="1"/>
            <a:r>
              <a:rPr lang="ru-RU" sz="6000" b="1" dirty="0" smtClean="0">
                <a:latin typeface="Times New Roman" pitchFamily="18" charset="0"/>
                <a:cs typeface="Times New Roman" pitchFamily="18" charset="0"/>
              </a:rPr>
              <a:t>Профилактика суицидального поведения подростков</a:t>
            </a:r>
            <a:r>
              <a:rPr lang="ru-RU" sz="60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solidFill>
                  <a:srgbClr val="FFFF00"/>
                </a:solidFill>
              </a:rPr>
              <a:t>Статистика</a:t>
            </a:r>
            <a:endParaRPr lang="ru-RU" dirty="0">
              <a:solidFill>
                <a:srgbClr val="FFFF00"/>
              </a:solidFill>
            </a:endParaRPr>
          </a:p>
        </p:txBody>
      </p:sp>
      <p:sp>
        <p:nvSpPr>
          <p:cNvPr id="5" name="Содержимое 4"/>
          <p:cNvSpPr>
            <a:spLocks noGrp="1"/>
          </p:cNvSpPr>
          <p:nvPr>
            <p:ph idx="1"/>
          </p:nvPr>
        </p:nvSpPr>
        <p:spPr/>
        <p:txBody>
          <a:bodyPr/>
          <a:lstStyle/>
          <a:p>
            <a:r>
              <a:rPr lang="ru-RU" dirty="0" smtClean="0"/>
              <a:t>Средний процент подростков, прибегавших к самоповреждению, составляет 10-13 % и имеет тенденцию к увеличению.</a:t>
            </a:r>
          </a:p>
          <a:p>
            <a:r>
              <a:rPr lang="ru-RU" dirty="0" err="1" smtClean="0"/>
              <a:t>Несуицидальное</a:t>
            </a:r>
            <a:r>
              <a:rPr lang="ru-RU" dirty="0" smtClean="0"/>
              <a:t> </a:t>
            </a:r>
            <a:r>
              <a:rPr lang="ru-RU" dirty="0" err="1" smtClean="0"/>
              <a:t>самоповреждающее</a:t>
            </a:r>
            <a:r>
              <a:rPr lang="ru-RU" dirty="0" smtClean="0"/>
              <a:t> поведение у подростков (НСПП) в настоящее время – распространённая проблема как в Российской Федерации, так и во всём мире.</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857232"/>
            <a:ext cx="7000924" cy="5262979"/>
          </a:xfrm>
          <a:prstGeom prst="rect">
            <a:avLst/>
          </a:prstGeom>
        </p:spPr>
        <p:txBody>
          <a:bodyPr wrap="square">
            <a:spAutoFit/>
          </a:bodyPr>
          <a:lstStyle/>
          <a:p>
            <a:pPr algn="ctr"/>
            <a:endParaRPr lang="ru-RU" sz="4800" dirty="0" smtClean="0">
              <a:solidFill>
                <a:srgbClr val="FFFF00"/>
              </a:solidFill>
            </a:endParaRPr>
          </a:p>
          <a:p>
            <a:pPr algn="ctr"/>
            <a:r>
              <a:rPr lang="ru-RU" sz="4800" dirty="0" smtClean="0">
                <a:solidFill>
                  <a:srgbClr val="FFFF00"/>
                </a:solidFill>
              </a:rPr>
              <a:t>Причины </a:t>
            </a:r>
            <a:r>
              <a:rPr lang="ru-RU" sz="4800" dirty="0" err="1" smtClean="0">
                <a:solidFill>
                  <a:srgbClr val="FFFF00"/>
                </a:solidFill>
              </a:rPr>
              <a:t>самоповреждающего</a:t>
            </a:r>
            <a:r>
              <a:rPr lang="ru-RU" sz="4800" dirty="0" smtClean="0">
                <a:solidFill>
                  <a:srgbClr val="FFFF00"/>
                </a:solidFill>
              </a:rPr>
              <a:t> поведения у подростков</a:t>
            </a:r>
            <a:br>
              <a:rPr lang="ru-RU" sz="4800" dirty="0" smtClean="0">
                <a:solidFill>
                  <a:srgbClr val="FFFF00"/>
                </a:solidFill>
              </a:rPr>
            </a:br>
            <a:r>
              <a:rPr lang="ru-RU" sz="4800" dirty="0" smtClean="0">
                <a:solidFill>
                  <a:srgbClr val="FFFF00"/>
                </a:solidFill>
              </a:rPr>
              <a:t/>
            </a:r>
            <a:br>
              <a:rPr lang="ru-RU" sz="4800" dirty="0" smtClean="0">
                <a:solidFill>
                  <a:srgbClr val="FFFF00"/>
                </a:solidFill>
              </a:rPr>
            </a:br>
            <a:endParaRPr lang="ru-RU" sz="4800" dirty="0">
              <a:solidFill>
                <a:srgbClr val="FFFF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044352"/>
          </a:xfrm>
        </p:spPr>
        <p:txBody>
          <a:bodyPr>
            <a:normAutofit fontScale="90000"/>
          </a:bodyPr>
          <a:lstStyle/>
          <a:p>
            <a:pPr algn="ctr"/>
            <a:r>
              <a:rPr lang="ru-RU" sz="3200" b="1" dirty="0">
                <a:solidFill>
                  <a:srgbClr val="FFFF00"/>
                </a:solidFill>
                <a:latin typeface="Times New Roman" pitchFamily="18" charset="0"/>
                <a:cs typeface="Times New Roman" pitchFamily="18" charset="0"/>
              </a:rPr>
              <a:t>Базовые социальные факторы, запускающие </a:t>
            </a:r>
            <a:r>
              <a:rPr lang="ru-RU" sz="3200" b="1" dirty="0" err="1">
                <a:solidFill>
                  <a:srgbClr val="FFFF00"/>
                </a:solidFill>
                <a:latin typeface="Times New Roman" pitchFamily="18" charset="0"/>
                <a:cs typeface="Times New Roman" pitchFamily="18" charset="0"/>
              </a:rPr>
              <a:t>самоповреждающее</a:t>
            </a:r>
            <a:r>
              <a:rPr lang="ru-RU" sz="3200" b="1" dirty="0">
                <a:solidFill>
                  <a:srgbClr val="FFFF00"/>
                </a:solidFill>
                <a:latin typeface="Times New Roman" pitchFamily="18" charset="0"/>
                <a:cs typeface="Times New Roman" pitchFamily="18" charset="0"/>
              </a:rPr>
              <a:t> </a:t>
            </a:r>
            <a:r>
              <a:rPr lang="ru-RU" sz="3200" b="1" dirty="0" smtClean="0">
                <a:solidFill>
                  <a:srgbClr val="FFFF00"/>
                </a:solidFill>
                <a:latin typeface="Times New Roman" pitchFamily="18" charset="0"/>
                <a:cs typeface="Times New Roman" pitchFamily="18" charset="0"/>
              </a:rPr>
              <a:t>поведение</a:t>
            </a:r>
            <a:endParaRPr lang="ru-RU" sz="3200" b="1" dirty="0">
              <a:solidFill>
                <a:srgbClr val="FFFF00"/>
              </a:solidFill>
              <a:latin typeface="Times New Roman" pitchFamily="18" charset="0"/>
              <a:cs typeface="Times New Roman" pitchFamily="18" charset="0"/>
            </a:endParaRPr>
          </a:p>
        </p:txBody>
      </p:sp>
      <p:sp>
        <p:nvSpPr>
          <p:cNvPr id="3" name="Прямоугольник 2"/>
          <p:cNvSpPr/>
          <p:nvPr/>
        </p:nvSpPr>
        <p:spPr>
          <a:xfrm>
            <a:off x="323528" y="1628801"/>
            <a:ext cx="3240360" cy="584775"/>
          </a:xfrm>
          <a:prstGeom prst="rect">
            <a:avLst/>
          </a:prstGeom>
        </p:spPr>
        <p:txBody>
          <a:bodyPr wrap="square">
            <a:spAutoFit/>
          </a:bodyPr>
          <a:lstStyle/>
          <a:p>
            <a:pPr algn="ctr"/>
            <a:r>
              <a:rPr lang="ru-RU" sz="3200" b="1" dirty="0" smtClean="0">
                <a:solidFill>
                  <a:srgbClr val="002060"/>
                </a:solidFill>
                <a:latin typeface="Times New Roman" pitchFamily="18" charset="0"/>
                <a:cs typeface="Times New Roman" pitchFamily="18" charset="0"/>
              </a:rPr>
              <a:t>Эмоциональные</a:t>
            </a:r>
            <a:endParaRPr lang="ru-RU" sz="3200" b="1" dirty="0">
              <a:solidFill>
                <a:srgbClr val="002060"/>
              </a:solidFill>
              <a:latin typeface="Times New Roman" pitchFamily="18" charset="0"/>
              <a:cs typeface="Times New Roman" pitchFamily="18" charset="0"/>
            </a:endParaRPr>
          </a:p>
        </p:txBody>
      </p:sp>
      <p:sp>
        <p:nvSpPr>
          <p:cNvPr id="4" name="Прямоугольник 3"/>
          <p:cNvSpPr/>
          <p:nvPr/>
        </p:nvSpPr>
        <p:spPr>
          <a:xfrm>
            <a:off x="4932040" y="1628801"/>
            <a:ext cx="3672408" cy="584775"/>
          </a:xfrm>
          <a:prstGeom prst="rect">
            <a:avLst/>
          </a:prstGeom>
        </p:spPr>
        <p:txBody>
          <a:bodyPr wrap="square">
            <a:spAutoFit/>
          </a:bodyPr>
          <a:lstStyle/>
          <a:p>
            <a:pPr algn="ctr"/>
            <a:r>
              <a:rPr lang="ru-RU" sz="3200" b="1" dirty="0" smtClean="0">
                <a:solidFill>
                  <a:srgbClr val="002060"/>
                </a:solidFill>
                <a:latin typeface="Times New Roman" pitchFamily="18" charset="0"/>
                <a:cs typeface="Times New Roman" pitchFamily="18" charset="0"/>
              </a:rPr>
              <a:t>Межличностные</a:t>
            </a:r>
            <a:endParaRPr lang="ru-RU" sz="3200" b="1" dirty="0">
              <a:solidFill>
                <a:srgbClr val="002060"/>
              </a:solidFill>
              <a:latin typeface="Times New Roman" pitchFamily="18" charset="0"/>
              <a:cs typeface="Times New Roman" pitchFamily="18" charset="0"/>
            </a:endParaRPr>
          </a:p>
        </p:txBody>
      </p:sp>
      <p:sp>
        <p:nvSpPr>
          <p:cNvPr id="6" name="Прямоугольник 5"/>
          <p:cNvSpPr/>
          <p:nvPr/>
        </p:nvSpPr>
        <p:spPr>
          <a:xfrm>
            <a:off x="2051720" y="2967335"/>
            <a:ext cx="4806280" cy="1569660"/>
          </a:xfrm>
          <a:prstGeom prst="rect">
            <a:avLst/>
          </a:prstGeom>
        </p:spPr>
        <p:txBody>
          <a:bodyPr wrap="square">
            <a:spAutoFit/>
          </a:bodyPr>
          <a:lstStyle/>
          <a:p>
            <a:pPr algn="ctr"/>
            <a:endParaRPr lang="ru-RU" sz="3200" b="1" dirty="0" smtClean="0">
              <a:solidFill>
                <a:srgbClr val="002060"/>
              </a:solidFill>
              <a:latin typeface="Times New Roman" panose="02020603050405020304" pitchFamily="18" charset="0"/>
              <a:cs typeface="Times New Roman" panose="02020603050405020304" pitchFamily="18" charset="0"/>
            </a:endParaRPr>
          </a:p>
          <a:p>
            <a:pPr algn="ctr"/>
            <a:endParaRPr lang="ru-RU" sz="3200" b="1" dirty="0" smtClean="0">
              <a:solidFill>
                <a:srgbClr val="002060"/>
              </a:solidFill>
              <a:latin typeface="Times New Roman" panose="02020603050405020304" pitchFamily="18" charset="0"/>
              <a:cs typeface="Times New Roman" panose="02020603050405020304" pitchFamily="18" charset="0"/>
            </a:endParaRPr>
          </a:p>
          <a:p>
            <a:pPr algn="ctr"/>
            <a:r>
              <a:rPr lang="ru-RU" sz="3200" b="1" dirty="0" smtClean="0">
                <a:solidFill>
                  <a:srgbClr val="002060"/>
                </a:solidFill>
                <a:latin typeface="Times New Roman" panose="02020603050405020304" pitchFamily="18" charset="0"/>
                <a:cs typeface="Times New Roman" panose="02020603050405020304" pitchFamily="18" charset="0"/>
              </a:rPr>
              <a:t>Семейные</a:t>
            </a:r>
            <a:endParaRPr lang="ru-RU" sz="3200" b="1" dirty="0">
              <a:solidFill>
                <a:srgbClr val="002060"/>
              </a:solidFill>
              <a:latin typeface="Times New Roman" panose="02020603050405020304" pitchFamily="18" charset="0"/>
              <a:cs typeface="Times New Roman" panose="02020603050405020304" pitchFamily="18" charset="0"/>
            </a:endParaRPr>
          </a:p>
        </p:txBody>
      </p:sp>
      <p:pic>
        <p:nvPicPr>
          <p:cNvPr id="7" name="Picture 2" descr="https://ds04.infourok.ru/uploads/ex/0601/00096858-abefd6b0/2/img7.jpg"/>
          <p:cNvPicPr>
            <a:picLocks noChangeAspect="1" noChangeArrowheads="1"/>
          </p:cNvPicPr>
          <p:nvPr/>
        </p:nvPicPr>
        <p:blipFill rotWithShape="1">
          <a:blip r:embed="rId2" cstate="print"/>
          <a:srcRect l="3558" t="14648" r="3205" b="4590"/>
          <a:stretch/>
        </p:blipFill>
        <p:spPr bwMode="auto">
          <a:xfrm>
            <a:off x="4439159" y="2116032"/>
            <a:ext cx="2683216" cy="1702606"/>
          </a:xfrm>
          <a:prstGeom prst="rect">
            <a:avLst/>
          </a:prstGeom>
          <a:ln>
            <a:noFill/>
          </a:ln>
          <a:effectLst>
            <a:softEdge rad="112500"/>
          </a:effectLst>
        </p:spPr>
      </p:pic>
      <p:pic>
        <p:nvPicPr>
          <p:cNvPr id="8" name="Picture 8" descr="https://ds05.infourok.ru/uploads/ex/124c/00088a43-d6d3ef12/img4.jpg"/>
          <p:cNvPicPr>
            <a:picLocks noChangeAspect="1" noChangeArrowheads="1"/>
          </p:cNvPicPr>
          <p:nvPr/>
        </p:nvPicPr>
        <p:blipFill rotWithShape="1">
          <a:blip r:embed="rId3" cstate="print"/>
          <a:srcRect l="4893" t="16242" r="2947" b="2512"/>
          <a:stretch/>
        </p:blipFill>
        <p:spPr bwMode="auto">
          <a:xfrm>
            <a:off x="467544" y="4810507"/>
            <a:ext cx="2561521" cy="1693617"/>
          </a:xfrm>
          <a:prstGeom prst="rect">
            <a:avLst/>
          </a:prstGeom>
          <a:ln>
            <a:noFill/>
          </a:ln>
          <a:effectLst>
            <a:softEdge rad="112500"/>
          </a:effectLst>
        </p:spPr>
      </p:pic>
      <p:pic>
        <p:nvPicPr>
          <p:cNvPr id="9" name="Picture 12" descr="https://ds04.infourok.ru/uploads/ex/0f27/0006161e-e5948704/img0.jpg"/>
          <p:cNvPicPr>
            <a:picLocks noChangeAspect="1" noChangeArrowheads="1"/>
          </p:cNvPicPr>
          <p:nvPr/>
        </p:nvPicPr>
        <p:blipFill rotWithShape="1">
          <a:blip r:embed="rId4" cstate="print"/>
          <a:srcRect l="6900" t="21900" r="24197" b="1868"/>
          <a:stretch/>
        </p:blipFill>
        <p:spPr bwMode="auto">
          <a:xfrm>
            <a:off x="6156176" y="3155303"/>
            <a:ext cx="2661223" cy="1656184"/>
          </a:xfrm>
          <a:prstGeom prst="rect">
            <a:avLst/>
          </a:prstGeom>
          <a:ln>
            <a:noFill/>
          </a:ln>
          <a:effectLst>
            <a:softEdge rad="112500"/>
          </a:effectLst>
        </p:spPr>
      </p:pic>
      <p:pic>
        <p:nvPicPr>
          <p:cNvPr id="10" name="Picture 2" descr="https://cf.ppt-online.org/files2/slide/q/QYdVRsM3m6h4baFBw82SjxPIU5gvJEfZcuXN9rqGL0/slide-8.jpg"/>
          <p:cNvPicPr>
            <a:picLocks noChangeAspect="1" noChangeArrowheads="1"/>
          </p:cNvPicPr>
          <p:nvPr/>
        </p:nvPicPr>
        <p:blipFill rotWithShape="1">
          <a:blip r:embed="rId5"/>
          <a:srcRect l="13000" t="18035" r="52629" b="47924"/>
          <a:stretch/>
        </p:blipFill>
        <p:spPr bwMode="auto">
          <a:xfrm>
            <a:off x="3128953" y="4536995"/>
            <a:ext cx="2651814" cy="1967130"/>
          </a:xfrm>
          <a:prstGeom prst="rect">
            <a:avLst/>
          </a:prstGeom>
          <a:ln>
            <a:noFill/>
          </a:ln>
          <a:effectLst>
            <a:softEdge rad="112500"/>
          </a:effectLst>
        </p:spPr>
      </p:pic>
      <p:pic>
        <p:nvPicPr>
          <p:cNvPr id="11" name="Picture 10" descr="https://ds05.infourok.ru/uploads/ex/124c/00088a43-d6d3ef12/img8.jpg"/>
          <p:cNvPicPr>
            <a:picLocks noChangeAspect="1" noChangeArrowheads="1"/>
          </p:cNvPicPr>
          <p:nvPr/>
        </p:nvPicPr>
        <p:blipFill rotWithShape="1">
          <a:blip r:embed="rId6" cstate="print"/>
          <a:srcRect l="2980" t="19613" r="2475" b="5527"/>
          <a:stretch/>
        </p:blipFill>
        <p:spPr bwMode="auto">
          <a:xfrm>
            <a:off x="1403648" y="2106888"/>
            <a:ext cx="2867083" cy="1702606"/>
          </a:xfrm>
          <a:prstGeom prst="rect">
            <a:avLst/>
          </a:prstGeom>
          <a:ln>
            <a:noFill/>
          </a:ln>
          <a:effectLst>
            <a:softEdge rad="112500"/>
          </a:effectLst>
        </p:spPr>
      </p:pic>
      <p:pic>
        <p:nvPicPr>
          <p:cNvPr id="12" name="Picture 2" descr="https://cf.ppt-online.org/files2/slide/q/QYdVRsM3m6h4baFBw82SjxPIU5gvJEfZcuXN9rqGL0/slide-8.jpg"/>
          <p:cNvPicPr>
            <a:picLocks noChangeAspect="1" noChangeArrowheads="1"/>
          </p:cNvPicPr>
          <p:nvPr/>
        </p:nvPicPr>
        <p:blipFill rotWithShape="1">
          <a:blip r:embed="rId5"/>
          <a:srcRect l="5319" t="55588" r="56637" b="8810"/>
          <a:stretch/>
        </p:blipFill>
        <p:spPr bwMode="auto">
          <a:xfrm>
            <a:off x="173738" y="3040693"/>
            <a:ext cx="2524935" cy="1769814"/>
          </a:xfrm>
          <a:prstGeom prst="rect">
            <a:avLst/>
          </a:prstGeom>
          <a:ln>
            <a:noFill/>
          </a:ln>
          <a:effectLst>
            <a:softEdge rad="112500"/>
          </a:effectLst>
        </p:spPr>
      </p:pic>
      <p:pic>
        <p:nvPicPr>
          <p:cNvPr id="13" name="Picture 4" descr="https://ds05.infourok.ru/uploads/ex/124c/00088a43-d6d3ef12/img9.jpg"/>
          <p:cNvPicPr>
            <a:picLocks noChangeAspect="1" noChangeArrowheads="1"/>
          </p:cNvPicPr>
          <p:nvPr/>
        </p:nvPicPr>
        <p:blipFill rotWithShape="1">
          <a:blip r:embed="rId7" cstate="print"/>
          <a:srcRect l="8770" t="25190" r="7538"/>
          <a:stretch/>
        </p:blipFill>
        <p:spPr bwMode="auto">
          <a:xfrm>
            <a:off x="6012160" y="4810507"/>
            <a:ext cx="2483830" cy="1665181"/>
          </a:xfrm>
          <a:prstGeom prst="rect">
            <a:avLst/>
          </a:prstGeom>
          <a:ln>
            <a:noFill/>
          </a:ln>
          <a:effectLst>
            <a:softEdge rad="112500"/>
          </a:effectLst>
        </p:spPr>
      </p:pic>
    </p:spTree>
    <p:extLst>
      <p:ext uri="{BB962C8B-B14F-4D97-AF65-F5344CB8AC3E}">
        <p14:creationId xmlns:p14="http://schemas.microsoft.com/office/powerpoint/2010/main" val="1581807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188640"/>
            <a:ext cx="4176464" cy="936104"/>
          </a:xfrm>
        </p:spPr>
        <p:txBody>
          <a:bodyPr>
            <a:normAutofit/>
          </a:bodyPr>
          <a:lstStyle/>
          <a:p>
            <a:pPr algn="ctr"/>
            <a:r>
              <a:rPr lang="ru-RU" sz="5400" dirty="0" smtClean="0">
                <a:solidFill>
                  <a:srgbClr val="FFFF00"/>
                </a:solidFill>
                <a:latin typeface="Times New Roman" panose="02020603050405020304" pitchFamily="18" charset="0"/>
                <a:cs typeface="Times New Roman" panose="02020603050405020304" pitchFamily="18" charset="0"/>
              </a:rPr>
              <a:t>Причины</a:t>
            </a:r>
            <a:r>
              <a:rPr lang="ru-RU" sz="4800" dirty="0" smtClean="0">
                <a:solidFill>
                  <a:srgbClr val="C00000"/>
                </a:solidFill>
                <a:latin typeface="Times New Roman" panose="02020603050405020304" pitchFamily="18" charset="0"/>
                <a:cs typeface="Times New Roman" panose="02020603050405020304" pitchFamily="18" charset="0"/>
              </a:rPr>
              <a:t> </a:t>
            </a:r>
            <a:endParaRPr lang="ru-RU" sz="4800" dirty="0">
              <a:solidFill>
                <a:srgbClr val="C00000"/>
              </a:solidFill>
              <a:latin typeface="Times New Roman" panose="02020603050405020304" pitchFamily="18" charset="0"/>
              <a:cs typeface="Times New Roman" panose="02020603050405020304" pitchFamily="18" charset="0"/>
            </a:endParaRPr>
          </a:p>
        </p:txBody>
      </p:sp>
      <p:pic>
        <p:nvPicPr>
          <p:cNvPr id="3" name="Picture 8" descr="https://cs8.pikabu.ru/post_img/2017/02/13/5/og_og_148697072423378828.jpg"/>
          <p:cNvPicPr>
            <a:picLocks noChangeAspect="1" noChangeArrowheads="1"/>
          </p:cNvPicPr>
          <p:nvPr/>
        </p:nvPicPr>
        <p:blipFill>
          <a:blip r:embed="rId2"/>
          <a:srcRect/>
          <a:stretch>
            <a:fillRect/>
          </a:stretch>
        </p:blipFill>
        <p:spPr bwMode="auto">
          <a:xfrm>
            <a:off x="2051720" y="2348880"/>
            <a:ext cx="5000660" cy="2617012"/>
          </a:xfrm>
          <a:prstGeom prst="rect">
            <a:avLst/>
          </a:prstGeom>
          <a:ln>
            <a:noFill/>
          </a:ln>
          <a:effectLst>
            <a:softEdge rad="112500"/>
          </a:effectLst>
        </p:spPr>
      </p:pic>
      <p:pic>
        <p:nvPicPr>
          <p:cNvPr id="4" name="Picture 12" descr="Ð¡Ð°ÑÐ°ÑÐ¾Ð²ÑÐºÐ°Ñ ÑÐºÐ¾Ð»ÑÐ½Ð¸ÑÐ° ÑÐ°Ð·Ð±Ð¸Ð»Ð°ÑÑ Ð½Ð°ÑÐ¼ÐµÑÑÑ Ð¿Ð¾ÑÐ»Ðµ ÑÐ¾ÑÐ¾ÑÐµÑÑÐ¸Ð¸ Ð½Ð°"/>
          <p:cNvPicPr>
            <a:picLocks noChangeAspect="1" noChangeArrowheads="1"/>
          </p:cNvPicPr>
          <p:nvPr/>
        </p:nvPicPr>
        <p:blipFill>
          <a:blip r:embed="rId3"/>
          <a:srcRect l="4502" t="6670"/>
          <a:stretch>
            <a:fillRect/>
          </a:stretch>
        </p:blipFill>
        <p:spPr bwMode="auto">
          <a:xfrm>
            <a:off x="0" y="939989"/>
            <a:ext cx="2918486" cy="1921906"/>
          </a:xfrm>
          <a:prstGeom prst="rect">
            <a:avLst/>
          </a:prstGeom>
          <a:ln>
            <a:noFill/>
          </a:ln>
          <a:effectLst>
            <a:softEdge rad="112500"/>
          </a:effectLst>
        </p:spPr>
      </p:pic>
      <p:pic>
        <p:nvPicPr>
          <p:cNvPr id="5" name="Picture 6" descr="https://pbs.twimg.com/media/D4xS4HIW0AAxu_y.jpg:large"/>
          <p:cNvPicPr>
            <a:picLocks noChangeAspect="1" noChangeArrowheads="1"/>
          </p:cNvPicPr>
          <p:nvPr/>
        </p:nvPicPr>
        <p:blipFill rotWithShape="1">
          <a:blip r:embed="rId4"/>
          <a:srcRect r="7802"/>
          <a:stretch/>
        </p:blipFill>
        <p:spPr bwMode="auto">
          <a:xfrm>
            <a:off x="6012160" y="908720"/>
            <a:ext cx="2951241" cy="1969454"/>
          </a:xfrm>
          <a:prstGeom prst="rect">
            <a:avLst/>
          </a:prstGeom>
          <a:ln>
            <a:noFill/>
          </a:ln>
          <a:effectLst>
            <a:softEdge rad="112500"/>
          </a:effectLst>
        </p:spPr>
      </p:pic>
      <p:pic>
        <p:nvPicPr>
          <p:cNvPr id="6" name="Picture 10" descr="https://sherdom.ru/img/52c313d29ed6238d27c80fe90a67d006.jpg"/>
          <p:cNvPicPr>
            <a:picLocks noChangeAspect="1" noChangeArrowheads="1"/>
          </p:cNvPicPr>
          <p:nvPr/>
        </p:nvPicPr>
        <p:blipFill>
          <a:blip r:embed="rId5"/>
          <a:srcRect l="1961" r="7842" b="8235"/>
          <a:stretch>
            <a:fillRect/>
          </a:stretch>
        </p:blipFill>
        <p:spPr bwMode="auto">
          <a:xfrm>
            <a:off x="179512" y="4581128"/>
            <a:ext cx="2834577" cy="2059911"/>
          </a:xfrm>
          <a:prstGeom prst="rect">
            <a:avLst/>
          </a:prstGeom>
          <a:ln>
            <a:noFill/>
          </a:ln>
          <a:effectLst>
            <a:softEdge rad="112500"/>
          </a:effectLst>
        </p:spPr>
      </p:pic>
      <p:pic>
        <p:nvPicPr>
          <p:cNvPr id="7" name="Picture 4" descr="https://znanio.ru/static/files/cache/41/64/4164871632e26b99199d02877def71c0.jpg"/>
          <p:cNvPicPr>
            <a:picLocks noChangeAspect="1" noChangeArrowheads="1"/>
          </p:cNvPicPr>
          <p:nvPr/>
        </p:nvPicPr>
        <p:blipFill rotWithShape="1">
          <a:blip r:embed="rId6"/>
          <a:srcRect l="11046" t="35135" r="32598" b="9252"/>
          <a:stretch/>
        </p:blipFill>
        <p:spPr bwMode="auto">
          <a:xfrm>
            <a:off x="5724128" y="4653136"/>
            <a:ext cx="3117331" cy="1987903"/>
          </a:xfrm>
          <a:prstGeom prst="rect">
            <a:avLst/>
          </a:prstGeom>
          <a:ln>
            <a:noFill/>
          </a:ln>
          <a:effectLst>
            <a:softEdge rad="112500"/>
          </a:effec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800" y="5085184"/>
            <a:ext cx="324036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9792" y="5747831"/>
            <a:ext cx="3240361"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35696" y="1124744"/>
            <a:ext cx="4390268"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76256" y="3171999"/>
            <a:ext cx="2160240"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496" y="2888316"/>
            <a:ext cx="2232248"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7276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7467600" cy="994122"/>
          </a:xfrm>
        </p:spPr>
        <p:txBody>
          <a:bodyPr/>
          <a:lstStyle/>
          <a:p>
            <a:pPr algn="ctr"/>
            <a:r>
              <a:rPr lang="ru-RU" sz="4800" dirty="0" smtClean="0">
                <a:solidFill>
                  <a:srgbClr val="FFFF00"/>
                </a:solidFill>
                <a:latin typeface="Times New Roman" pitchFamily="18" charset="0"/>
                <a:cs typeface="Times New Roman" pitchFamily="18" charset="0"/>
              </a:rPr>
              <a:t>Причины </a:t>
            </a:r>
            <a:endParaRPr lang="ru-RU" dirty="0">
              <a:solidFill>
                <a:srgbClr val="FFFF00"/>
              </a:solidFill>
            </a:endParaRPr>
          </a:p>
        </p:txBody>
      </p:sp>
      <p:sp>
        <p:nvSpPr>
          <p:cNvPr id="6" name="Содержимое 5"/>
          <p:cNvSpPr>
            <a:spLocks noGrp="1"/>
          </p:cNvSpPr>
          <p:nvPr>
            <p:ph idx="1"/>
          </p:nvPr>
        </p:nvSpPr>
        <p:spPr>
          <a:xfrm>
            <a:off x="611560" y="1268760"/>
            <a:ext cx="7467600" cy="5072098"/>
          </a:xfrm>
        </p:spPr>
        <p:txBody>
          <a:bodyPr/>
          <a:lstStyle/>
          <a:p>
            <a:pPr lvl="0"/>
            <a:r>
              <a:rPr lang="ru-RU" sz="1600" b="1" dirty="0" smtClean="0">
                <a:latin typeface="Times New Roman" pitchFamily="18" charset="0"/>
                <a:cs typeface="Times New Roman" pitchFamily="18" charset="0"/>
              </a:rPr>
              <a:t>ощущение внутренней пустоты (отсутствие эмоций), эмоциональной потерянности, одиночества (боль помогает чувствовать себя живым)</a:t>
            </a:r>
          </a:p>
          <a:p>
            <a:pPr lvl="0"/>
            <a:r>
              <a:rPr lang="ru-RU" sz="1600" b="1" dirty="0" smtClean="0">
                <a:latin typeface="Times New Roman" pitchFamily="18" charset="0"/>
                <a:cs typeface="Times New Roman" pitchFamily="18" charset="0"/>
              </a:rPr>
              <a:t>избавление от чувства опустошенности, депрессии, чувства нереальности происходящего</a:t>
            </a:r>
          </a:p>
          <a:p>
            <a:pPr lvl="0"/>
            <a:r>
              <a:rPr lang="ru-RU" sz="1600" b="1" dirty="0" smtClean="0">
                <a:latin typeface="Times New Roman" pitchFamily="18" charset="0"/>
                <a:cs typeface="Times New Roman" pitchFamily="18" charset="0"/>
              </a:rPr>
              <a:t>выход агрессии, злости, раздражения, которые, часто из-за страха или неумения управлять такими эмоциями, направляются внутрь, а не наружу</a:t>
            </a:r>
          </a:p>
          <a:p>
            <a:pPr lvl="0"/>
            <a:r>
              <a:rPr lang="ru-RU" sz="1600" b="1" dirty="0" smtClean="0">
                <a:latin typeface="Times New Roman" pitchFamily="18" charset="0"/>
                <a:cs typeface="Times New Roman" pitchFamily="18" charset="0"/>
              </a:rPr>
              <a:t>потребность почувствовать реальность происходящего вокруг (способ бороться с ощущениями деперсонализации, расщепления личности, диссоциации)</a:t>
            </a:r>
          </a:p>
          <a:p>
            <a:pPr lvl="0"/>
            <a:r>
              <a:rPr lang="ru-RU" sz="1600" b="1" dirty="0" smtClean="0">
                <a:latin typeface="Times New Roman" pitchFamily="18" charset="0"/>
                <a:cs typeface="Times New Roman" pitchFamily="18" charset="0"/>
              </a:rPr>
              <a:t>ради ощущения защищенности и исключительности</a:t>
            </a:r>
          </a:p>
          <a:p>
            <a:pPr lvl="0"/>
            <a:r>
              <a:rPr lang="ru-RU" sz="1600" b="1" dirty="0" smtClean="0">
                <a:latin typeface="Times New Roman" pitchFamily="18" charset="0"/>
                <a:cs typeface="Times New Roman" pitchFamily="18" charset="0"/>
              </a:rPr>
              <a:t>чтобы испытать эйфорию</a:t>
            </a:r>
          </a:p>
          <a:p>
            <a:pPr lvl="0"/>
            <a:r>
              <a:rPr lang="ru-RU" sz="1600" b="1" dirty="0" smtClean="0">
                <a:latin typeface="Times New Roman" pitchFamily="18" charset="0"/>
                <a:cs typeface="Times New Roman" pitchFamily="18" charset="0"/>
              </a:rPr>
              <a:t>чтобы не совершать попытки самоубийства</a:t>
            </a:r>
          </a:p>
          <a:p>
            <a:pPr lvl="0"/>
            <a:r>
              <a:rPr lang="ru-RU" sz="1600" b="1" dirty="0" smtClean="0">
                <a:latin typeface="Times New Roman" pitchFamily="18" charset="0"/>
                <a:cs typeface="Times New Roman" pitchFamily="18" charset="0"/>
              </a:rPr>
              <a:t>повлиять на поведение других людей (попытаться показать другим, что творится у тебя внутри и насколько тебе тяжело)</a:t>
            </a:r>
          </a:p>
          <a:p>
            <a:pPr lvl="0"/>
            <a:r>
              <a:rPr lang="ru-RU" sz="1600" b="1" dirty="0" smtClean="0">
                <a:latin typeface="Times New Roman" pitchFamily="18" charset="0"/>
                <a:cs typeface="Times New Roman" pitchFamily="18" charset="0"/>
              </a:rPr>
              <a:t>выражение или подавление сексуальности</a:t>
            </a:r>
          </a:p>
          <a:p>
            <a:pPr lvl="0"/>
            <a:r>
              <a:rPr lang="ru-RU" sz="1600" b="1" dirty="0" smtClean="0">
                <a:latin typeface="Times New Roman" pitchFamily="18" charset="0"/>
                <a:cs typeface="Times New Roman" pitchFamily="18" charset="0"/>
              </a:rPr>
              <a:t>самонаказание (немалая часть тех, кто наносит себе повреждения, в детстве сталкивались с насилием в семье и нередко сами были объектами насилия, и они продолжают наказывать уже сами себя)</a:t>
            </a:r>
          </a:p>
          <a:p>
            <a:endParaRPr lang="ru-RU" sz="1600" dirty="0" smtClean="0"/>
          </a:p>
          <a:p>
            <a:endParaRPr lang="ru-RU"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b="1"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3 основных теории, по какой причине такое поведение может повторятся</a:t>
            </a:r>
            <a:endParaRPr lang="ru-RU" sz="3200" dirty="0">
              <a:solidFill>
                <a:srgbClr val="FFFF00"/>
              </a:solidFill>
            </a:endParaRPr>
          </a:p>
        </p:txBody>
      </p:sp>
      <p:sp>
        <p:nvSpPr>
          <p:cNvPr id="3" name="Содержимое 2"/>
          <p:cNvSpPr>
            <a:spLocks noGrp="1"/>
          </p:cNvSpPr>
          <p:nvPr>
            <p:ph idx="1"/>
          </p:nvPr>
        </p:nvSpPr>
        <p:spPr>
          <a:xfrm>
            <a:off x="500034" y="1500174"/>
            <a:ext cx="8286808" cy="5072098"/>
          </a:xfrm>
        </p:spPr>
        <p:txBody>
          <a:bodyPr/>
          <a:lstStyle/>
          <a:p>
            <a:pPr algn="just"/>
            <a:r>
              <a:rPr lang="ru-RU" sz="1600" b="1" dirty="0" err="1" smtClean="0">
                <a:solidFill>
                  <a:srgbClr val="FFFF00"/>
                </a:solidFill>
                <a:latin typeface="Times New Roman" panose="02020603050405020304" pitchFamily="18" charset="0"/>
                <a:cs typeface="Times New Roman" panose="02020603050405020304" pitchFamily="18" charset="0"/>
              </a:rPr>
              <a:t>Серотониновая</a:t>
            </a:r>
            <a:r>
              <a:rPr lang="ru-RU" sz="1600" b="1" dirty="0" smtClean="0">
                <a:latin typeface="Times New Roman" panose="02020603050405020304" pitchFamily="18" charset="0"/>
                <a:cs typeface="Times New Roman" panose="02020603050405020304" pitchFamily="18" charset="0"/>
              </a:rPr>
              <a:t> – у части людей недостаточный уровень </a:t>
            </a:r>
            <a:r>
              <a:rPr lang="ru-RU" sz="1600" b="1" dirty="0" err="1" smtClean="0">
                <a:latin typeface="Times New Roman" panose="02020603050405020304" pitchFamily="18" charset="0"/>
                <a:cs typeface="Times New Roman" panose="02020603050405020304" pitchFamily="18" charset="0"/>
              </a:rPr>
              <a:t>серотонина</a:t>
            </a:r>
            <a:r>
              <a:rPr lang="ru-RU" sz="1600" b="1" dirty="0" smtClean="0">
                <a:latin typeface="Times New Roman" panose="02020603050405020304" pitchFamily="18" charset="0"/>
                <a:cs typeface="Times New Roman" panose="02020603050405020304" pitchFamily="18" charset="0"/>
              </a:rPr>
              <a:t> в головном мозге и, поэтому они хуже справляются со стрессовыми ситуациями. Боль вызывает подъем </a:t>
            </a:r>
            <a:r>
              <a:rPr lang="ru-RU" sz="1600" b="1" dirty="0" err="1" smtClean="0">
                <a:latin typeface="Times New Roman" panose="02020603050405020304" pitchFamily="18" charset="0"/>
                <a:cs typeface="Times New Roman" panose="02020603050405020304" pitchFamily="18" charset="0"/>
              </a:rPr>
              <a:t>серотонина</a:t>
            </a:r>
            <a:r>
              <a:rPr lang="ru-RU" sz="1600" b="1" dirty="0" smtClean="0">
                <a:latin typeface="Times New Roman" panose="02020603050405020304" pitchFamily="18" charset="0"/>
                <a:cs typeface="Times New Roman" panose="02020603050405020304" pitchFamily="18" charset="0"/>
              </a:rPr>
              <a:t> и улучшает общее самочувствие (гормон «хорошего настроения», «счастья»)</a:t>
            </a:r>
          </a:p>
          <a:p>
            <a:pPr algn="just"/>
            <a:r>
              <a:rPr lang="ru-RU" sz="1600" b="1" dirty="0" err="1" smtClean="0">
                <a:solidFill>
                  <a:srgbClr val="FFFF00"/>
                </a:solidFill>
                <a:latin typeface="Times New Roman" panose="02020603050405020304" pitchFamily="18" charset="0"/>
                <a:cs typeface="Times New Roman" panose="02020603050405020304" pitchFamily="18" charset="0"/>
              </a:rPr>
              <a:t>Опиатная</a:t>
            </a:r>
            <a:r>
              <a:rPr lang="ru-RU" sz="1600" b="1" dirty="0" smtClean="0">
                <a:latin typeface="Times New Roman" panose="02020603050405020304" pitchFamily="18" charset="0"/>
                <a:cs typeface="Times New Roman" panose="02020603050405020304" pitchFamily="18" charset="0"/>
              </a:rPr>
              <a:t> – во время нанесения раны или ушиба начинает действовать противоболевая система мозга (</a:t>
            </a:r>
            <a:r>
              <a:rPr lang="ru-RU" sz="1600" b="1" dirty="0" err="1" smtClean="0">
                <a:latin typeface="Times New Roman" panose="02020603050405020304" pitchFamily="18" charset="0"/>
                <a:cs typeface="Times New Roman" panose="02020603050405020304" pitchFamily="18" charset="0"/>
              </a:rPr>
              <a:t>антиноцицептивная</a:t>
            </a:r>
            <a:r>
              <a:rPr lang="ru-RU" sz="1600" b="1" dirty="0" smtClean="0">
                <a:latin typeface="Times New Roman" panose="02020603050405020304" pitchFamily="18" charset="0"/>
                <a:cs typeface="Times New Roman" panose="02020603050405020304" pitchFamily="18" charset="0"/>
              </a:rPr>
              <a:t>). Опиаты, вырабатываемые в мозге, являются нашим обезболивающим, а также способен вызывать эйфорию. При регулярном нанесении себе травмы, можно «подсесть» на эти эффекты и повторять их снова и снова.</a:t>
            </a:r>
          </a:p>
          <a:p>
            <a:pPr algn="just"/>
            <a:r>
              <a:rPr lang="ru-RU" sz="1600" b="1" dirty="0" err="1" smtClean="0">
                <a:solidFill>
                  <a:srgbClr val="FFFF00"/>
                </a:solidFill>
                <a:latin typeface="Times New Roman" panose="02020603050405020304" pitchFamily="18" charset="0"/>
                <a:cs typeface="Times New Roman" panose="02020603050405020304" pitchFamily="18" charset="0"/>
              </a:rPr>
              <a:t>Кортизоловая</a:t>
            </a:r>
            <a:r>
              <a:rPr lang="ru-RU" sz="1600" b="1" dirty="0" smtClean="0">
                <a:latin typeface="Times New Roman" panose="02020603050405020304" pitchFamily="18" charset="0"/>
                <a:cs typeface="Times New Roman" panose="02020603050405020304" pitchFamily="18" charset="0"/>
              </a:rPr>
              <a:t> – кортизол является гормоном стресса. Для того, чтобы организм справился с вредными взаимодействиями среды, он должен достичь определенного уровня и задействовать другие системы организма в «стрессовом каскаде»  и каждое звено начинают работать  в «стрессом режиме» защищая нас от вредностей извне. У некоторых подростков при стрессе уровень кортизола резко падает ниже нормы, в результате переработать стресс полностью не удается. Ушибы, порезы, являющиеся острым стрессом, поднимают уровень кортизола и могут становиться тем «пинком», помогающим подростку «переварить» его социальные проблемы.</a:t>
            </a:r>
          </a:p>
          <a:p>
            <a:endParaRPr lang="ru-RU" sz="16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800" b="1"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Почему подростку нужно помогать</a:t>
            </a:r>
            <a:endParaRPr lang="ru-RU" dirty="0">
              <a:solidFill>
                <a:srgbClr val="FFFF00"/>
              </a:solidFill>
            </a:endParaRPr>
          </a:p>
        </p:txBody>
      </p:sp>
      <p:sp>
        <p:nvSpPr>
          <p:cNvPr id="3" name="Содержимое 2"/>
          <p:cNvSpPr>
            <a:spLocks noGrp="1"/>
          </p:cNvSpPr>
          <p:nvPr>
            <p:ph idx="1"/>
          </p:nvPr>
        </p:nvSpPr>
        <p:spPr/>
        <p:txBody>
          <a:bodyPr/>
          <a:lstStyle/>
          <a:p>
            <a:pPr>
              <a:buNone/>
            </a:pPr>
            <a:r>
              <a:rPr lang="ru-RU" sz="1600" dirty="0" smtClean="0">
                <a:latin typeface="Times New Roman" pitchFamily="18" charset="0"/>
                <a:cs typeface="Times New Roman" pitchFamily="18" charset="0"/>
              </a:rPr>
              <a:t>1. </a:t>
            </a:r>
            <a:r>
              <a:rPr lang="ru-RU" sz="1600" b="1" dirty="0" smtClean="0">
                <a:latin typeface="Times New Roman" pitchFamily="18" charset="0"/>
                <a:cs typeface="Times New Roman" pitchFamily="18" charset="0"/>
              </a:rPr>
              <a:t>У некоторых подростков может развиться зависимость от данного поведения, учитывая вовлеченность в процесс эндогенных опиатов. Соответственно, самоповреждение может использоваться для получения удовольствия.</a:t>
            </a:r>
          </a:p>
          <a:p>
            <a:pPr>
              <a:buNone/>
            </a:pPr>
            <a:r>
              <a:rPr lang="ru-RU" sz="1600" b="1" dirty="0" smtClean="0">
                <a:latin typeface="Times New Roman" pitchFamily="18" charset="0"/>
                <a:cs typeface="Times New Roman" pitchFamily="18" charset="0"/>
              </a:rPr>
              <a:t>  2. Формирование привычки решать проблемы через </a:t>
            </a:r>
            <a:r>
              <a:rPr lang="ru-RU" sz="1600" b="1" dirty="0" err="1" smtClean="0">
                <a:latin typeface="Times New Roman" pitchFamily="18" charset="0"/>
                <a:cs typeface="Times New Roman" pitchFamily="18" charset="0"/>
              </a:rPr>
              <a:t>самоагрессию</a:t>
            </a:r>
            <a:r>
              <a:rPr lang="ru-RU" sz="1600" b="1" dirty="0" smtClean="0">
                <a:latin typeface="Times New Roman" pitchFamily="18" charset="0"/>
                <a:cs typeface="Times New Roman" pitchFamily="18" charset="0"/>
              </a:rPr>
              <a:t>. Что и говорить, люди вокруг пугаются и становятся более сговорчивы (манипулирование);</a:t>
            </a:r>
          </a:p>
          <a:p>
            <a:pPr>
              <a:buNone/>
            </a:pPr>
            <a:r>
              <a:rPr lang="ru-RU" sz="1600" b="1" dirty="0" smtClean="0">
                <a:latin typeface="Times New Roman" pitchFamily="18" charset="0"/>
                <a:cs typeface="Times New Roman" pitchFamily="18" charset="0"/>
              </a:rPr>
              <a:t>  3. Формирование поведенческой схемы, которая включается во всю жизнедеятельность и </a:t>
            </a:r>
            <a:r>
              <a:rPr lang="ru-RU" sz="1600" b="1" dirty="0" err="1" smtClean="0">
                <a:latin typeface="Times New Roman" pitchFamily="18" charset="0"/>
                <a:cs typeface="Times New Roman" pitchFamily="18" charset="0"/>
              </a:rPr>
              <a:t>самоагрессия</a:t>
            </a:r>
            <a:r>
              <a:rPr lang="ru-RU" sz="1600" b="1" dirty="0" smtClean="0">
                <a:latin typeface="Times New Roman" pitchFamily="18" charset="0"/>
                <a:cs typeface="Times New Roman" pitchFamily="18" charset="0"/>
              </a:rPr>
              <a:t> становится обыкновенной рутиной.</a:t>
            </a:r>
          </a:p>
          <a:p>
            <a:pPr>
              <a:buNone/>
            </a:pPr>
            <a:r>
              <a:rPr lang="ru-RU" sz="1600" b="1" dirty="0" smtClean="0">
                <a:latin typeface="Times New Roman" pitchFamily="18" charset="0"/>
                <a:cs typeface="Times New Roman" pitchFamily="18" charset="0"/>
              </a:rPr>
              <a:t>  4. Самоповреждения становится способом ответа на стресс. То есть легче ранить себя, чем что-то конструктивно решить.</a:t>
            </a:r>
          </a:p>
          <a:p>
            <a:pPr algn="ctr">
              <a:buNone/>
            </a:pPr>
            <a:r>
              <a:rPr lang="ru-RU" sz="1600" b="1" dirty="0" smtClean="0">
                <a:solidFill>
                  <a:srgbClr val="FF0000"/>
                </a:solidFill>
                <a:latin typeface="Times New Roman" pitchFamily="18" charset="0"/>
                <a:cs typeface="Times New Roman" pitchFamily="18" charset="0"/>
              </a:rPr>
              <a:t>      </a:t>
            </a:r>
          </a:p>
          <a:p>
            <a:pPr algn="ctr">
              <a:buNone/>
            </a:pPr>
            <a:r>
              <a:rPr lang="ru-RU" sz="1600" b="1" dirty="0" smtClean="0">
                <a:solidFill>
                  <a:srgbClr val="FFFF00"/>
                </a:solidFill>
                <a:latin typeface="Times New Roman" pitchFamily="18" charset="0"/>
                <a:cs typeface="Times New Roman" pitchFamily="18" charset="0"/>
              </a:rPr>
              <a:t>Несмотря на то, что может сложиться впечатление, что подросток все это делает целенаправленно, он действительно нередко затрудняется сказать, почему он себя порезал или сделал что-то в этом роде. В момент атаки на свое тело сознание может сужаться и осознание поведения значительно падать.</a:t>
            </a:r>
          </a:p>
          <a:p>
            <a:endParaRPr lang="ru-RU"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600" b="1"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Риски </a:t>
            </a:r>
            <a:r>
              <a:rPr lang="ru-RU" sz="3600" b="1" dirty="0" err="1" smtClean="0">
                <a:solidFill>
                  <a:srgbClr val="FFFF00"/>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самоповреждающего</a:t>
            </a:r>
            <a:r>
              <a:rPr lang="ru-RU" sz="3600" b="1"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 поведения</a:t>
            </a:r>
            <a:endParaRPr lang="ru-RU" sz="3600" dirty="0">
              <a:solidFill>
                <a:srgbClr val="FFFF00"/>
              </a:solidFill>
            </a:endParaRPr>
          </a:p>
        </p:txBody>
      </p:sp>
      <p:sp>
        <p:nvSpPr>
          <p:cNvPr id="3" name="Содержимое 2"/>
          <p:cNvSpPr>
            <a:spLocks noGrp="1"/>
          </p:cNvSpPr>
          <p:nvPr>
            <p:ph idx="1"/>
          </p:nvPr>
        </p:nvSpPr>
        <p:spPr>
          <a:xfrm>
            <a:off x="457200" y="1600200"/>
            <a:ext cx="7467600" cy="4853136"/>
          </a:xfrm>
        </p:spPr>
        <p:txBody>
          <a:bodyPr/>
          <a:lstStyle/>
          <a:p>
            <a:pPr algn="just">
              <a:defRPr/>
            </a:pP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Недооценка риска </a:t>
            </a:r>
            <a:r>
              <a:rPr lang="ru-RU" sz="24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самоповреждающего</a:t>
            </a: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поведения может привести к </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смертельному исходу.</a:t>
            </a:r>
          </a:p>
          <a:p>
            <a:pPr algn="just">
              <a:defRPr/>
            </a:pPr>
            <a:endPar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defRPr/>
            </a:pPr>
            <a:r>
              <a:rPr lang="ru-RU" sz="24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Самоповреждающее</a:t>
            </a: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поведение является одним из </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факторов развития суицидального поведения</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(например толерантность к боли)</a:t>
            </a: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algn="just">
              <a:defRPr/>
            </a:pPr>
            <a:endPar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defRPr/>
            </a:pPr>
            <a:r>
              <a:rPr lang="ru-RU" sz="24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Самоповреждающее</a:t>
            </a: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поведение может стать </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привычкой</a:t>
            </a: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«справляться»  с трудными жизненными ситуациями и плохо осознаваемыми внутренними переживаниями, </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приводя к все более изощренным способам самоповреждений</a:t>
            </a:r>
            <a:r>
              <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buNone/>
            </a:pPr>
            <a:endParaRPr lang="ru-RU"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7467600" cy="917596"/>
          </a:xfrm>
        </p:spPr>
        <p:txBody>
          <a:bodyPr/>
          <a:lstStyle/>
          <a:p>
            <a:pPr algn="ctr"/>
            <a:r>
              <a:rPr lang="ru-RU" sz="2400" b="1" dirty="0" smtClean="0">
                <a:solidFill>
                  <a:srgbClr val="FFFF00"/>
                </a:solidFill>
              </a:rPr>
              <a:t/>
            </a:r>
            <a:br>
              <a:rPr lang="ru-RU" sz="2400" b="1" dirty="0" smtClean="0">
                <a:solidFill>
                  <a:srgbClr val="FFFF00"/>
                </a:solidFill>
              </a:rPr>
            </a:br>
            <a:r>
              <a:rPr lang="ru-RU" sz="2400" b="1" dirty="0" smtClean="0">
                <a:solidFill>
                  <a:srgbClr val="FFFF00"/>
                </a:solidFill>
              </a:rPr>
              <a:t/>
            </a:r>
            <a:br>
              <a:rPr lang="ru-RU" sz="2400" b="1" dirty="0" smtClean="0">
                <a:solidFill>
                  <a:srgbClr val="FFFF00"/>
                </a:solidFill>
              </a:rPr>
            </a:br>
            <a:r>
              <a:rPr lang="ru-RU" sz="2400" b="1" dirty="0" smtClean="0">
                <a:solidFill>
                  <a:srgbClr val="FFFF00"/>
                </a:solidFill>
              </a:rPr>
              <a:t>На что следует обратить внимание, если вы подозреваете, что ваш знакомый подросток может причинять себе вред:</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lvl="0"/>
            <a:r>
              <a:rPr lang="ru-RU" sz="1800" b="1" dirty="0" smtClean="0">
                <a:latin typeface="Times New Roman" panose="02020603050405020304" pitchFamily="18" charset="0"/>
                <a:cs typeface="Times New Roman" panose="02020603050405020304" pitchFamily="18" charset="0"/>
              </a:rPr>
              <a:t>Если подросток носит одежду только с длинными рукавами, а так же наотрез отказываются надеть короткие брюки, платья или шорты, даже в жаркие дни.</a:t>
            </a:r>
          </a:p>
          <a:p>
            <a:pPr lvl="0"/>
            <a:r>
              <a:rPr lang="ru-RU" sz="1800" b="1" dirty="0" smtClean="0">
                <a:latin typeface="Times New Roman" panose="02020603050405020304" pitchFamily="18" charset="0"/>
                <a:cs typeface="Times New Roman" panose="02020603050405020304" pitchFamily="18" charset="0"/>
              </a:rPr>
              <a:t>Злится и уходит от разговоров, когда у него спрашивают о порезах на теле.</a:t>
            </a:r>
          </a:p>
          <a:p>
            <a:pPr lvl="0"/>
            <a:r>
              <a:rPr lang="ru-RU" sz="1800" b="1" dirty="0" smtClean="0">
                <a:latin typeface="Times New Roman" panose="02020603050405020304" pitchFamily="18" charset="0"/>
                <a:cs typeface="Times New Roman" panose="02020603050405020304" pitchFamily="18" charset="0"/>
              </a:rPr>
              <a:t>Отказывается надевать купальный костюм, не ходит на пляж, речку или в бассейн, хотя раньше делал это с удовольствием.</a:t>
            </a:r>
          </a:p>
          <a:p>
            <a:pPr lvl="0"/>
            <a:r>
              <a:rPr lang="ru-RU" sz="1800" b="1" dirty="0" smtClean="0">
                <a:latin typeface="Times New Roman" panose="02020603050405020304" pitchFamily="18" charset="0"/>
                <a:cs typeface="Times New Roman" panose="02020603050405020304" pitchFamily="18" charset="0"/>
              </a:rPr>
              <a:t>Подросток хранит в своей комнате бритву, зажигалку, предметы, которыми он может повреждать себя.</a:t>
            </a:r>
          </a:p>
          <a:p>
            <a:pPr lvl="0"/>
            <a:r>
              <a:rPr lang="ru-RU" sz="1800" b="1" dirty="0" smtClean="0">
                <a:latin typeface="Times New Roman" panose="02020603050405020304" pitchFamily="18" charset="0"/>
                <a:cs typeface="Times New Roman" panose="02020603050405020304" pitchFamily="18" charset="0"/>
              </a:rPr>
              <a:t>Становится скрытным, много времени проводит в своей или в ванной комнате.</a:t>
            </a:r>
          </a:p>
          <a:p>
            <a:pPr lvl="0"/>
            <a:r>
              <a:rPr lang="ru-RU" sz="1800" b="1" dirty="0" smtClean="0">
                <a:latin typeface="Times New Roman" panose="02020603050405020304" pitchFamily="18" charset="0"/>
                <a:cs typeface="Times New Roman" panose="02020603050405020304" pitchFamily="18" charset="0"/>
              </a:rPr>
              <a:t>Если вы заметили хранение вещей с пятнами крови.</a:t>
            </a:r>
          </a:p>
          <a:p>
            <a:pPr lvl="0"/>
            <a:r>
              <a:rPr lang="ru-RU" sz="1800" b="1" dirty="0" smtClean="0">
                <a:latin typeface="Times New Roman" panose="02020603050405020304" pitchFamily="18" charset="0"/>
                <a:cs typeface="Times New Roman" panose="02020603050405020304" pitchFamily="18" charset="0"/>
              </a:rPr>
              <a:t>Он общается с другими детьми, которые делают себе порезы на теле</a:t>
            </a:r>
            <a:r>
              <a:rPr lang="ru-RU" sz="1800" b="1" dirty="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(в частности, состоит в подобных сообществах в </a:t>
            </a:r>
            <a:r>
              <a:rPr lang="ru-RU" sz="1800" b="1" dirty="0" err="1" smtClean="0">
                <a:latin typeface="Times New Roman" panose="02020603050405020304" pitchFamily="18" charset="0"/>
                <a:cs typeface="Times New Roman" panose="02020603050405020304" pitchFamily="18" charset="0"/>
              </a:rPr>
              <a:t>соцсетях</a:t>
            </a:r>
            <a:r>
              <a:rPr lang="ru-RU" sz="1800" b="1" dirty="0" smtClean="0">
                <a:latin typeface="Times New Roman" panose="02020603050405020304" pitchFamily="18" charset="0"/>
                <a:cs typeface="Times New Roman" panose="02020603050405020304" pitchFamily="18" charset="0"/>
              </a:rPr>
              <a:t>).</a:t>
            </a:r>
          </a:p>
          <a:p>
            <a:endParaRPr lang="ru-RU"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7467600" cy="989034"/>
          </a:xfrm>
        </p:spPr>
        <p:txBody>
          <a:bodyPr/>
          <a:lstStyle/>
          <a:p>
            <a:pPr algn="ctr"/>
            <a:r>
              <a:rPr lang="ru-RU" sz="3200" b="1" dirty="0" smtClean="0">
                <a:solidFill>
                  <a:srgbClr val="FFFF00"/>
                </a:solidFill>
              </a:rPr>
              <a:t/>
            </a:r>
            <a:br>
              <a:rPr lang="ru-RU" sz="3200" b="1" dirty="0" smtClean="0">
                <a:solidFill>
                  <a:srgbClr val="FFFF00"/>
                </a:solidFill>
              </a:rPr>
            </a:br>
            <a:r>
              <a:rPr lang="ru-RU" sz="3200" b="1" dirty="0" smtClean="0">
                <a:solidFill>
                  <a:srgbClr val="FFFF00"/>
                </a:solidFill>
              </a:rPr>
              <a:t>Что нельзя делать при общении с подростком, который режет свое тело:</a:t>
            </a:r>
            <a:r>
              <a:rPr lang="ru-RU" sz="3200" dirty="0" smtClean="0">
                <a:solidFill>
                  <a:srgbClr val="FFFF00"/>
                </a:solidFill>
              </a:rPr>
              <a:t/>
            </a:r>
            <a:br>
              <a:rPr lang="ru-RU" sz="3200" dirty="0" smtClean="0">
                <a:solidFill>
                  <a:srgbClr val="FFFF00"/>
                </a:solidFill>
              </a:rPr>
            </a:br>
            <a:endParaRPr lang="ru-RU" sz="3200" dirty="0">
              <a:solidFill>
                <a:srgbClr val="FFFF00"/>
              </a:solidFill>
            </a:endParaRPr>
          </a:p>
        </p:txBody>
      </p:sp>
      <p:sp>
        <p:nvSpPr>
          <p:cNvPr id="3" name="Содержимое 2"/>
          <p:cNvSpPr>
            <a:spLocks noGrp="1"/>
          </p:cNvSpPr>
          <p:nvPr>
            <p:ph idx="1"/>
          </p:nvPr>
        </p:nvSpPr>
        <p:spPr>
          <a:xfrm>
            <a:off x="500034" y="1600200"/>
            <a:ext cx="8115328" cy="5114948"/>
          </a:xfrm>
        </p:spPr>
        <p:txBody>
          <a:bodyPr/>
          <a:lstStyle/>
          <a:p>
            <a:pPr lvl="0"/>
            <a:r>
              <a:rPr lang="ru-RU" sz="2800" dirty="0" smtClean="0">
                <a:latin typeface="Times New Roman" panose="02020603050405020304" pitchFamily="18" charset="0"/>
                <a:cs typeface="Times New Roman" panose="02020603050405020304" pitchFamily="18" charset="0"/>
              </a:rPr>
              <a:t>Нельзя на него кричать и заставлять его не делать это.</a:t>
            </a:r>
          </a:p>
          <a:p>
            <a:pPr lvl="0"/>
            <a:r>
              <a:rPr lang="ru-RU" sz="2800" dirty="0" smtClean="0">
                <a:latin typeface="Times New Roman" panose="02020603050405020304" pitchFamily="18" charset="0"/>
                <a:cs typeface="Times New Roman" panose="02020603050405020304" pitchFamily="18" charset="0"/>
              </a:rPr>
              <a:t>Нельзя применять строгие меры воздействия, такие как лишение его того, чем он любит заниматься.</a:t>
            </a:r>
          </a:p>
          <a:p>
            <a:pPr lvl="0"/>
            <a:r>
              <a:rPr lang="ru-RU" sz="2800" dirty="0" smtClean="0">
                <a:latin typeface="Times New Roman" panose="02020603050405020304" pitchFamily="18" charset="0"/>
                <a:cs typeface="Times New Roman" panose="02020603050405020304" pitchFamily="18" charset="0"/>
              </a:rPr>
              <a:t>Угрожать ему тем, что расскажете всем, чем он занимается, стыдить его.</a:t>
            </a:r>
          </a:p>
          <a:p>
            <a:pPr lvl="0"/>
            <a:r>
              <a:rPr lang="ru-RU" sz="2800" dirty="0" smtClean="0">
                <a:latin typeface="Times New Roman" panose="02020603050405020304" pitchFamily="18" charset="0"/>
                <a:cs typeface="Times New Roman" panose="02020603050405020304" pitchFamily="18" charset="0"/>
              </a:rPr>
              <a:t>Доказывать ему свою правоту в любом вопросе. В таком состоянии он не услышит даже самые разумные доводы. </a:t>
            </a:r>
            <a:br>
              <a:rPr lang="ru-RU" sz="2800" dirty="0" smtClean="0">
                <a:latin typeface="Times New Roman" panose="02020603050405020304" pitchFamily="18" charset="0"/>
                <a:cs typeface="Times New Roman" panose="02020603050405020304" pitchFamily="18" charset="0"/>
              </a:rPr>
            </a:br>
            <a:endParaRPr lang="ru-RU" sz="2800" dirty="0" smtClean="0">
              <a:latin typeface="Times New Roman" panose="02020603050405020304" pitchFamily="18" charset="0"/>
              <a:cs typeface="Times New Roman" panose="02020603050405020304" pitchFamily="18" charset="0"/>
            </a:endParaRPr>
          </a:p>
          <a:p>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571472" y="142852"/>
            <a:ext cx="8215370" cy="1500190"/>
          </a:xfrm>
        </p:spPr>
        <p:txBody>
          <a:bodyPr/>
          <a:lstStyle/>
          <a:p>
            <a:r>
              <a:rPr lang="ru-RU" sz="2800" b="1" dirty="0" smtClean="0"/>
              <a:t/>
            </a:r>
            <a:br>
              <a:rPr lang="ru-RU" sz="2800" b="1" dirty="0" smtClean="0"/>
            </a:br>
            <a:r>
              <a:rPr lang="ru-RU" sz="2800" b="1" dirty="0" smtClean="0">
                <a:solidFill>
                  <a:srgbClr val="FFFF00"/>
                </a:solidFill>
              </a:rPr>
              <a:t>                                 </a:t>
            </a:r>
            <a:r>
              <a:rPr lang="ru-RU" sz="2800" b="1" dirty="0" err="1" smtClean="0">
                <a:solidFill>
                  <a:srgbClr val="FFFF00"/>
                </a:solidFill>
              </a:rPr>
              <a:t>Леус</a:t>
            </a:r>
            <a:r>
              <a:rPr lang="ru-RU" sz="2800" b="1" dirty="0" smtClean="0">
                <a:solidFill>
                  <a:srgbClr val="FFFF00"/>
                </a:solidFill>
              </a:rPr>
              <a:t> Э.В.  </a:t>
            </a:r>
            <a:br>
              <a:rPr lang="ru-RU" sz="2800" b="1" dirty="0" smtClean="0">
                <a:solidFill>
                  <a:srgbClr val="FFFF00"/>
                </a:solidFill>
              </a:rPr>
            </a:br>
            <a:r>
              <a:rPr lang="ru-RU" sz="2800" b="1" dirty="0" smtClean="0">
                <a:solidFill>
                  <a:srgbClr val="FFFF00"/>
                </a:solidFill>
              </a:rPr>
              <a:t>Тест  СДП (склонность к </a:t>
            </a:r>
            <a:r>
              <a:rPr lang="ru-RU" sz="2800" b="1" dirty="0" err="1" smtClean="0">
                <a:solidFill>
                  <a:srgbClr val="FFFF00"/>
                </a:solidFill>
              </a:rPr>
              <a:t>девиантному</a:t>
            </a:r>
            <a:r>
              <a:rPr lang="ru-RU" sz="2800" b="1" dirty="0" smtClean="0">
                <a:solidFill>
                  <a:srgbClr val="FFFF00"/>
                </a:solidFill>
              </a:rPr>
              <a:t> поведению)</a:t>
            </a:r>
            <a:r>
              <a:rPr lang="ru-RU" sz="2400" dirty="0" smtClean="0">
                <a:solidFill>
                  <a:srgbClr val="FFFF00"/>
                </a:solidFill>
              </a:rPr>
              <a:t/>
            </a:r>
            <a:br>
              <a:rPr lang="ru-RU" sz="2400" dirty="0" smtClean="0">
                <a:solidFill>
                  <a:srgbClr val="FFFF00"/>
                </a:solidFill>
              </a:rPr>
            </a:br>
            <a:endParaRPr lang="ru-RU" sz="2400" dirty="0">
              <a:solidFill>
                <a:srgbClr val="FFFF00"/>
              </a:solidFill>
            </a:endParaRPr>
          </a:p>
        </p:txBody>
      </p:sp>
      <p:sp>
        <p:nvSpPr>
          <p:cNvPr id="9" name="Содержимое 8"/>
          <p:cNvSpPr>
            <a:spLocks noGrp="1"/>
          </p:cNvSpPr>
          <p:nvPr>
            <p:ph idx="1"/>
          </p:nvPr>
        </p:nvSpPr>
        <p:spPr>
          <a:xfrm>
            <a:off x="457200" y="1600200"/>
            <a:ext cx="8186766" cy="4757758"/>
          </a:xfrm>
        </p:spPr>
        <p:txBody>
          <a:bodyPr/>
          <a:lstStyle/>
          <a:p>
            <a:pPr>
              <a:buNone/>
            </a:pPr>
            <a:r>
              <a:rPr lang="ru-RU" dirty="0" smtClean="0"/>
              <a:t>   </a:t>
            </a:r>
            <a:r>
              <a:rPr lang="ru-RU" dirty="0" smtClean="0">
                <a:latin typeface="Times New Roman" panose="02020603050405020304" pitchFamily="18" charset="0"/>
                <a:cs typeface="Times New Roman" panose="02020603050405020304" pitchFamily="18" charset="0"/>
              </a:rPr>
              <a:t>Методика предназначена для оценки степени выраженности </a:t>
            </a:r>
            <a:r>
              <a:rPr lang="ru-RU" dirty="0" err="1" smtClean="0">
                <a:latin typeface="Times New Roman" panose="02020603050405020304" pitchFamily="18" charset="0"/>
                <a:cs typeface="Times New Roman" panose="02020603050405020304" pitchFamily="18" charset="0"/>
              </a:rPr>
              <a:t>дезадаптации</a:t>
            </a:r>
            <a:r>
              <a:rPr lang="ru-RU" dirty="0" smtClean="0">
                <a:latin typeface="Times New Roman" panose="02020603050405020304" pitchFamily="18" charset="0"/>
                <a:cs typeface="Times New Roman" panose="02020603050405020304" pitchFamily="18" charset="0"/>
              </a:rPr>
              <a:t> у подростков с разными видами </a:t>
            </a:r>
            <a:r>
              <a:rPr lang="ru-RU" dirty="0" err="1" smtClean="0">
                <a:latin typeface="Times New Roman" panose="02020603050405020304" pitchFamily="18" charset="0"/>
                <a:cs typeface="Times New Roman" panose="02020603050405020304" pitchFamily="18" charset="0"/>
              </a:rPr>
              <a:t>девиантного</a:t>
            </a:r>
            <a:r>
              <a:rPr lang="ru-RU" dirty="0" smtClean="0">
                <a:latin typeface="Times New Roman" panose="02020603050405020304" pitchFamily="18" charset="0"/>
                <a:cs typeface="Times New Roman" panose="02020603050405020304" pitchFamily="18" charset="0"/>
              </a:rPr>
              <a:t> поведения. Определяют показатели выраженности зависимого (</a:t>
            </a:r>
            <a:r>
              <a:rPr lang="ru-RU" dirty="0" err="1" smtClean="0">
                <a:latin typeface="Times New Roman" panose="02020603050405020304" pitchFamily="18" charset="0"/>
                <a:cs typeface="Times New Roman" panose="02020603050405020304" pitchFamily="18" charset="0"/>
              </a:rPr>
              <a:t>аддиктивного</a:t>
            </a:r>
            <a:r>
              <a:rPr lang="ru-RU" dirty="0" smtClean="0">
                <a:latin typeface="Times New Roman" panose="02020603050405020304" pitchFamily="18" charset="0"/>
                <a:cs typeface="Times New Roman" panose="02020603050405020304" pitchFamily="18" charset="0"/>
              </a:rPr>
              <a:t>) поведения (ЗП), </a:t>
            </a:r>
            <a:r>
              <a:rPr lang="ru-RU" dirty="0" err="1" smtClean="0">
                <a:latin typeface="Times New Roman" panose="02020603050405020304" pitchFamily="18" charset="0"/>
                <a:cs typeface="Times New Roman" panose="02020603050405020304" pitchFamily="18" charset="0"/>
              </a:rPr>
              <a:t>самоповреждающего</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аутоагрессивного</a:t>
            </a:r>
            <a:r>
              <a:rPr lang="ru-RU" dirty="0" smtClean="0">
                <a:latin typeface="Times New Roman" panose="02020603050405020304" pitchFamily="18" charset="0"/>
                <a:cs typeface="Times New Roman" panose="02020603050405020304" pitchFamily="18" charset="0"/>
              </a:rPr>
              <a:t>) поведения (СП), агрессивного поведения (АП), </a:t>
            </a:r>
            <a:r>
              <a:rPr lang="ru-RU" dirty="0" err="1" smtClean="0">
                <a:latin typeface="Times New Roman" panose="02020603050405020304" pitchFamily="18" charset="0"/>
                <a:cs typeface="Times New Roman" panose="02020603050405020304" pitchFamily="18" charset="0"/>
              </a:rPr>
              <a:t>делинквентного</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допротивоправного</a:t>
            </a:r>
            <a:r>
              <a:rPr lang="ru-RU" dirty="0" smtClean="0">
                <a:latin typeface="Times New Roman" panose="02020603050405020304" pitchFamily="18" charset="0"/>
                <a:cs typeface="Times New Roman" panose="02020603050405020304" pitchFamily="18" charset="0"/>
              </a:rPr>
              <a:t>) поведения  (ДП)</a:t>
            </a:r>
            <a:endParaRPr lang="ru-RU"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pPr algn="ctr"/>
            <a:r>
              <a:rPr lang="ru-RU" sz="4000"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Советы родителям и педагогам</a:t>
            </a:r>
            <a:endParaRPr lang="ru-RU" sz="4000" dirty="0">
              <a:solidFill>
                <a:srgbClr val="FFFF00"/>
              </a:solidFill>
            </a:endParaRPr>
          </a:p>
        </p:txBody>
      </p:sp>
      <p:sp>
        <p:nvSpPr>
          <p:cNvPr id="3" name="Содержимое 2"/>
          <p:cNvSpPr>
            <a:spLocks noGrp="1"/>
          </p:cNvSpPr>
          <p:nvPr>
            <p:ph idx="1"/>
          </p:nvPr>
        </p:nvSpPr>
        <p:spPr>
          <a:xfrm>
            <a:off x="500034" y="1000108"/>
            <a:ext cx="8186766" cy="5857892"/>
          </a:xfrm>
        </p:spPr>
        <p:txBody>
          <a:bodyPr/>
          <a:lstStyle/>
          <a:p>
            <a:pPr>
              <a:buNone/>
            </a:pPr>
            <a:r>
              <a:rPr lang="ru-RU" sz="1600" dirty="0" smtClean="0"/>
              <a:t>1. </a:t>
            </a:r>
            <a:r>
              <a:rPr lang="ru-RU" sz="1600" b="1" dirty="0" smtClean="0">
                <a:latin typeface="Times New Roman" panose="02020603050405020304" pitchFamily="18" charset="0"/>
                <a:cs typeface="Times New Roman" panose="02020603050405020304" pitchFamily="18" charset="0"/>
              </a:rPr>
              <a:t>Должны насторожить фразы «все надоело», «ненавижу всех и себя», «пора положить всему конец», «когда все это кончится», «так жить невозможно», и вопрос: «а что бы ты </a:t>
            </a:r>
            <a:r>
              <a:rPr lang="ru-RU" sz="1600" b="1" dirty="0" err="1" smtClean="0">
                <a:latin typeface="Times New Roman" panose="02020603050405020304" pitchFamily="18" charset="0"/>
                <a:cs typeface="Times New Roman" panose="02020603050405020304" pitchFamily="18" charset="0"/>
              </a:rPr>
              <a:t>делал\а</a:t>
            </a:r>
            <a:r>
              <a:rPr lang="ru-RU" sz="1600" b="1" dirty="0" smtClean="0">
                <a:latin typeface="Times New Roman" panose="02020603050405020304" pitchFamily="18" charset="0"/>
                <a:cs typeface="Times New Roman" panose="02020603050405020304" pitchFamily="18" charset="0"/>
              </a:rPr>
              <a:t>, если бы меня не стало?».</a:t>
            </a:r>
          </a:p>
          <a:p>
            <a:pPr>
              <a:buNone/>
            </a:pPr>
            <a:r>
              <a:rPr lang="ru-RU" sz="1600" b="1" dirty="0" smtClean="0">
                <a:latin typeface="Times New Roman" panose="02020603050405020304" pitchFamily="18" charset="0"/>
                <a:cs typeface="Times New Roman" panose="02020603050405020304" pitchFamily="18" charset="0"/>
              </a:rPr>
              <a:t> 2. Обратить особое внимание при появлении 1- 2 признаков:</a:t>
            </a:r>
          </a:p>
          <a:p>
            <a:pPr lvl="0"/>
            <a:r>
              <a:rPr lang="ru-RU" sz="1600" b="1" dirty="0" smtClean="0">
                <a:latin typeface="Times New Roman" panose="02020603050405020304" pitchFamily="18" charset="0"/>
                <a:cs typeface="Times New Roman" panose="02020603050405020304" pitchFamily="18" charset="0"/>
              </a:rPr>
              <a:t>утрата интереса к любимым занятиям, снижение активности, апатия, безволие;</a:t>
            </a:r>
          </a:p>
          <a:p>
            <a:pPr lvl="0"/>
            <a:r>
              <a:rPr lang="ru-RU" sz="1600" b="1" dirty="0" smtClean="0">
                <a:latin typeface="Times New Roman" panose="02020603050405020304" pitchFamily="18" charset="0"/>
                <a:cs typeface="Times New Roman" panose="02020603050405020304" pitchFamily="18" charset="0"/>
              </a:rPr>
              <a:t>пренебрежение собственным видом, неряшливость;</a:t>
            </a:r>
          </a:p>
          <a:p>
            <a:pPr lvl="0"/>
            <a:r>
              <a:rPr lang="ru-RU" sz="1600" b="1" dirty="0" smtClean="0">
                <a:latin typeface="Times New Roman" panose="02020603050405020304" pitchFamily="18" charset="0"/>
                <a:cs typeface="Times New Roman" panose="02020603050405020304" pitchFamily="18" charset="0"/>
              </a:rPr>
              <a:t>появление тяги к уединению, отдаление от близких людей;</a:t>
            </a:r>
          </a:p>
          <a:p>
            <a:pPr lvl="0"/>
            <a:r>
              <a:rPr lang="ru-RU" sz="1600" b="1" dirty="0" smtClean="0">
                <a:latin typeface="Times New Roman" panose="02020603050405020304" pitchFamily="18" charset="0"/>
                <a:cs typeface="Times New Roman" panose="02020603050405020304" pitchFamily="18" charset="0"/>
              </a:rPr>
              <a:t>резкие перепады настроения, неадекватная реакция на слова, беспричинные слезы, медленная и маловыразительная речь;</a:t>
            </a:r>
          </a:p>
          <a:p>
            <a:pPr lvl="0"/>
            <a:r>
              <a:rPr lang="ru-RU" sz="1600" b="1" dirty="0" smtClean="0">
                <a:latin typeface="Times New Roman" panose="02020603050405020304" pitchFamily="18" charset="0"/>
                <a:cs typeface="Times New Roman" panose="02020603050405020304" pitchFamily="18" charset="0"/>
              </a:rPr>
              <a:t>внезапное снижение успеваемости и рассеянность;</a:t>
            </a:r>
          </a:p>
          <a:p>
            <a:pPr lvl="0"/>
            <a:r>
              <a:rPr lang="ru-RU" sz="1600" b="1" dirty="0" smtClean="0">
                <a:latin typeface="Times New Roman" panose="02020603050405020304" pitchFamily="18" charset="0"/>
                <a:cs typeface="Times New Roman" panose="02020603050405020304" pitchFamily="18" charset="0"/>
              </a:rPr>
              <a:t>плохое поведение в школе, прогулы, нарушения дисциплины;</a:t>
            </a:r>
          </a:p>
          <a:p>
            <a:pPr lvl="0"/>
            <a:r>
              <a:rPr lang="ru-RU" sz="1600" b="1" dirty="0" smtClean="0">
                <a:latin typeface="Times New Roman" panose="02020603050405020304" pitchFamily="18" charset="0"/>
                <a:cs typeface="Times New Roman" panose="02020603050405020304" pitchFamily="18" charset="0"/>
              </a:rPr>
              <a:t>склонность к риску и неоправданным и опрометчивым поступкам;</a:t>
            </a:r>
          </a:p>
          <a:p>
            <a:pPr lvl="0"/>
            <a:r>
              <a:rPr lang="ru-RU" sz="1600" b="1" dirty="0" smtClean="0">
                <a:latin typeface="Times New Roman" panose="02020603050405020304" pitchFamily="18" charset="0"/>
                <a:cs typeface="Times New Roman" panose="02020603050405020304" pitchFamily="18" charset="0"/>
              </a:rPr>
              <a:t>проблемы со здоровьем: потеря аппетита, плохое самочувствие, бессонница, кошмары во сне;</a:t>
            </a:r>
          </a:p>
          <a:p>
            <a:pPr lvl="0"/>
            <a:r>
              <a:rPr lang="ru-RU" sz="1600" b="1" dirty="0" smtClean="0">
                <a:latin typeface="Times New Roman" panose="02020603050405020304" pitchFamily="18" charset="0"/>
                <a:cs typeface="Times New Roman" panose="02020603050405020304" pitchFamily="18" charset="0"/>
              </a:rPr>
              <a:t>безразличное расставание с вещами или деньгами, </a:t>
            </a:r>
            <a:r>
              <a:rPr lang="ru-RU" sz="1600" b="1" dirty="0" err="1" smtClean="0">
                <a:latin typeface="Times New Roman" panose="02020603050405020304" pitchFamily="18" charset="0"/>
                <a:cs typeface="Times New Roman" panose="02020603050405020304" pitchFamily="18" charset="0"/>
              </a:rPr>
              <a:t>раздаривание</a:t>
            </a:r>
            <a:r>
              <a:rPr lang="ru-RU" sz="1600" b="1" dirty="0" smtClean="0">
                <a:latin typeface="Times New Roman" panose="02020603050405020304" pitchFamily="18" charset="0"/>
                <a:cs typeface="Times New Roman" panose="02020603050405020304" pitchFamily="18" charset="0"/>
              </a:rPr>
              <a:t> их;</a:t>
            </a:r>
          </a:p>
          <a:p>
            <a:pPr lvl="0"/>
            <a:r>
              <a:rPr lang="ru-RU" sz="1600" b="1" dirty="0" smtClean="0">
                <a:latin typeface="Times New Roman" panose="02020603050405020304" pitchFamily="18" charset="0"/>
                <a:cs typeface="Times New Roman" panose="02020603050405020304" pitchFamily="18" charset="0"/>
              </a:rPr>
              <a:t>стремление привести дела в порядок, подвести итоги, просить прощение за все, что было;</a:t>
            </a:r>
          </a:p>
          <a:p>
            <a:pPr lvl="0"/>
            <a:r>
              <a:rPr lang="ru-RU" sz="1600" b="1" dirty="0" smtClean="0">
                <a:latin typeface="Times New Roman" panose="02020603050405020304" pitchFamily="18" charset="0"/>
                <a:cs typeface="Times New Roman" panose="02020603050405020304" pitchFamily="18" charset="0"/>
              </a:rPr>
              <a:t>самообвинения или наоборот - признание в зависимости от других;</a:t>
            </a:r>
          </a:p>
          <a:p>
            <a:r>
              <a:rPr lang="ru-RU" sz="1600" b="1" dirty="0" smtClean="0">
                <a:latin typeface="Times New Roman" panose="02020603050405020304" pitchFamily="18" charset="0"/>
                <a:cs typeface="Times New Roman" panose="02020603050405020304" pitchFamily="18" charset="0"/>
              </a:rPr>
              <a:t>шутки и иронические высказывания либо философские размышления на тему смерти</a:t>
            </a:r>
          </a:p>
          <a:p>
            <a:endParaRPr lang="ru-RU"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14290"/>
            <a:ext cx="8686800" cy="714380"/>
          </a:xfrm>
        </p:spPr>
        <p:txBody>
          <a:bodyPr>
            <a:normAutofit/>
          </a:bodyPr>
          <a:lstStyle/>
          <a:p>
            <a:pPr algn="ctr"/>
            <a:r>
              <a:rPr lang="ru-RU" sz="3200"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Советы родителям </a:t>
            </a:r>
            <a:endParaRPr lang="ru-RU" sz="3200" dirty="0">
              <a:solidFill>
                <a:srgbClr val="FFFF00"/>
              </a:solidFill>
              <a:effectLst>
                <a:outerShdw blurRad="38100" dist="38100" dir="2700000" algn="tl">
                  <a:srgbClr val="000000">
                    <a:alpha val="43137"/>
                  </a:srgbClr>
                </a:outerShdw>
                <a:reflection blurRad="12700" stA="48000" endA="300" endPos="55000" dir="5400000" sy="-90000" algn="bl" rotWithShape="0"/>
              </a:effectLst>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1927271792"/>
              </p:ext>
            </p:extLst>
          </p:nvPr>
        </p:nvGraphicFramePr>
        <p:xfrm>
          <a:off x="214282" y="1071546"/>
          <a:ext cx="8686800" cy="5666288"/>
        </p:xfrm>
        <a:graphic>
          <a:graphicData uri="http://schemas.openxmlformats.org/drawingml/2006/table">
            <a:tbl>
              <a:tblPr firstRow="1" bandRow="1">
                <a:tableStyleId>{5C22544A-7EE6-4342-B048-85BDC9FD1C3A}</a:tableStyleId>
              </a:tblPr>
              <a:tblGrid>
                <a:gridCol w="2266936">
                  <a:extLst>
                    <a:ext uri="{9D8B030D-6E8A-4147-A177-3AD203B41FA5}">
                      <a16:colId xmlns:a16="http://schemas.microsoft.com/office/drawing/2014/main" val="20000"/>
                    </a:ext>
                  </a:extLst>
                </a:gridCol>
                <a:gridCol w="3357586">
                  <a:extLst>
                    <a:ext uri="{9D8B030D-6E8A-4147-A177-3AD203B41FA5}">
                      <a16:colId xmlns:a16="http://schemas.microsoft.com/office/drawing/2014/main" val="20001"/>
                    </a:ext>
                  </a:extLst>
                </a:gridCol>
                <a:gridCol w="3062278">
                  <a:extLst>
                    <a:ext uri="{9D8B030D-6E8A-4147-A177-3AD203B41FA5}">
                      <a16:colId xmlns:a16="http://schemas.microsoft.com/office/drawing/2014/main" val="20002"/>
                    </a:ext>
                  </a:extLst>
                </a:gridCol>
              </a:tblGrid>
              <a:tr h="474518">
                <a:tc>
                  <a:txBody>
                    <a:bodyPr/>
                    <a:lstStyle/>
                    <a:p>
                      <a:r>
                        <a:rPr kumimoji="0" lang="ru-RU" sz="1800" b="1" i="1" kern="1200" dirty="0" smtClean="0">
                          <a:solidFill>
                            <a:schemeClr val="lt1"/>
                          </a:solidFill>
                          <a:latin typeface="+mn-lt"/>
                          <a:ea typeface="+mn-ea"/>
                          <a:cs typeface="+mn-cs"/>
                        </a:rPr>
                        <a:t>Если Вы слышите</a:t>
                      </a:r>
                      <a:endParaRPr lang="ru-RU" dirty="0"/>
                    </a:p>
                  </a:txBody>
                  <a:tcPr/>
                </a:tc>
                <a:tc>
                  <a:txBody>
                    <a:bodyPr/>
                    <a:lstStyle/>
                    <a:p>
                      <a:r>
                        <a:rPr kumimoji="0" lang="ru-RU" sz="1800" b="1" i="1" kern="1200" dirty="0" smtClean="0">
                          <a:solidFill>
                            <a:srgbClr val="FFFF00"/>
                          </a:solidFill>
                          <a:latin typeface="+mn-lt"/>
                          <a:ea typeface="+mn-ea"/>
                          <a:cs typeface="+mn-cs"/>
                        </a:rPr>
                        <a:t>        Обязательно скажите</a:t>
                      </a:r>
                      <a:endParaRPr lang="ru-RU" dirty="0">
                        <a:solidFill>
                          <a:srgbClr val="FFFF00"/>
                        </a:solidFill>
                      </a:endParaRPr>
                    </a:p>
                  </a:txBody>
                  <a:tcPr/>
                </a:tc>
                <a:tc>
                  <a:txBody>
                    <a:bodyPr/>
                    <a:lstStyle/>
                    <a:p>
                      <a:r>
                        <a:rPr kumimoji="0" lang="ru-RU" sz="1800" b="1" i="1" kern="1200" dirty="0" smtClean="0">
                          <a:solidFill>
                            <a:srgbClr val="FF0000"/>
                          </a:solidFill>
                          <a:latin typeface="+mn-lt"/>
                          <a:ea typeface="+mn-ea"/>
                          <a:cs typeface="+mn-cs"/>
                        </a:rPr>
                        <a:t>  Запрещено говорить</a:t>
                      </a:r>
                      <a:endParaRPr lang="ru-RU" b="1" dirty="0">
                        <a:solidFill>
                          <a:srgbClr val="FF0000"/>
                        </a:solidFill>
                      </a:endParaRPr>
                    </a:p>
                  </a:txBody>
                  <a:tcPr/>
                </a:tc>
                <a:extLst>
                  <a:ext uri="{0D108BD9-81ED-4DB2-BD59-A6C34878D82A}">
                    <a16:rowId xmlns:a16="http://schemas.microsoft.com/office/drawing/2014/main" val="10000"/>
                  </a:ext>
                </a:extLst>
              </a:tr>
              <a:tr h="610719">
                <a:tc>
                  <a:txBody>
                    <a:bodyPr/>
                    <a:lstStyle/>
                    <a:p>
                      <a:pPr algn="l"/>
                      <a:r>
                        <a:rPr kumimoji="0" lang="ru-RU" sz="1600" b="1" kern="1200" dirty="0" smtClean="0">
                          <a:solidFill>
                            <a:srgbClr val="C00000"/>
                          </a:solidFill>
                          <a:latin typeface="Times New Roman" pitchFamily="18" charset="0"/>
                          <a:ea typeface="+mn-ea"/>
                          <a:cs typeface="Times New Roman" pitchFamily="18" charset="0"/>
                        </a:rPr>
                        <a:t>«Ненавижу всех…»</a:t>
                      </a:r>
                      <a:endParaRPr lang="ru-RU" sz="1600" b="1" dirty="0">
                        <a:solidFill>
                          <a:srgbClr val="C00000"/>
                        </a:solidFill>
                        <a:latin typeface="Times New Roman" pitchFamily="18" charset="0"/>
                        <a:cs typeface="Times New Roman" pitchFamily="18" charset="0"/>
                      </a:endParaRPr>
                    </a:p>
                  </a:txBody>
                  <a:tcPr/>
                </a:tc>
                <a:tc>
                  <a:txBody>
                    <a:bodyPr/>
                    <a:lstStyle/>
                    <a:p>
                      <a:r>
                        <a:rPr kumimoji="0" lang="ru-RU" sz="1400" b="1" kern="1200" dirty="0" smtClean="0">
                          <a:solidFill>
                            <a:schemeClr val="accent6">
                              <a:lumMod val="50000"/>
                            </a:schemeClr>
                          </a:solidFill>
                          <a:latin typeface="Times New Roman" pitchFamily="18" charset="0"/>
                          <a:ea typeface="+mn-ea"/>
                          <a:cs typeface="Times New Roman" pitchFamily="18" charset="0"/>
                        </a:rPr>
                        <a:t>«Чувствую, что что-то происходит.   Давай поговорим об этом»</a:t>
                      </a:r>
                      <a:endParaRPr lang="ru-RU" sz="1400" b="1" dirty="0">
                        <a:solidFill>
                          <a:schemeClr val="accent6">
                            <a:lumMod val="50000"/>
                          </a:schemeClr>
                        </a:solidFill>
                        <a:latin typeface="Times New Roman" pitchFamily="18" charset="0"/>
                        <a:cs typeface="Times New Roman" pitchFamily="18" charset="0"/>
                      </a:endParaRPr>
                    </a:p>
                  </a:txBody>
                  <a:tcPr/>
                </a:tc>
                <a:tc>
                  <a:txBody>
                    <a:bodyPr/>
                    <a:lstStyle/>
                    <a:p>
                      <a:r>
                        <a:rPr kumimoji="0" lang="ru-RU" sz="1400" b="1" kern="1200" dirty="0" smtClean="0">
                          <a:solidFill>
                            <a:schemeClr val="tx1">
                              <a:lumMod val="85000"/>
                              <a:lumOff val="15000"/>
                            </a:schemeClr>
                          </a:solidFill>
                          <a:latin typeface="Times New Roman" pitchFamily="18" charset="0"/>
                          <a:ea typeface="+mn-ea"/>
                          <a:cs typeface="Times New Roman" pitchFamily="18" charset="0"/>
                        </a:rPr>
                        <a:t>«</a:t>
                      </a:r>
                      <a:r>
                        <a:rPr kumimoji="0" lang="ru-RU" sz="1400" b="1" kern="1200" dirty="0" smtClean="0">
                          <a:solidFill>
                            <a:schemeClr val="bg2"/>
                          </a:solidFill>
                          <a:latin typeface="Times New Roman" pitchFamily="18" charset="0"/>
                          <a:ea typeface="+mn-ea"/>
                          <a:cs typeface="Times New Roman" pitchFamily="18" charset="0"/>
                        </a:rPr>
                        <a:t>Когда я был в твоем возрасте…да ты просто несешь чушь!»</a:t>
                      </a:r>
                      <a:endParaRPr lang="ru-RU" sz="1400" b="1" dirty="0">
                        <a:solidFill>
                          <a:schemeClr val="bg2"/>
                        </a:solidFill>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1113663">
                <a:tc>
                  <a:txBody>
                    <a:bodyPr/>
                    <a:lstStyle/>
                    <a:p>
                      <a:pPr algn="l">
                        <a:lnSpc>
                          <a:spcPct val="115000"/>
                        </a:lnSpc>
                        <a:spcBef>
                          <a:spcPts val="680"/>
                        </a:spcBef>
                        <a:spcAft>
                          <a:spcPts val="815"/>
                        </a:spcAft>
                      </a:pPr>
                      <a:r>
                        <a:rPr lang="ru-RU" sz="1600" b="1" dirty="0">
                          <a:solidFill>
                            <a:srgbClr val="C00000"/>
                          </a:solidFill>
                          <a:latin typeface="Times New Roman" pitchFamily="18" charset="0"/>
                          <a:ea typeface="Times New Roman"/>
                          <a:cs typeface="Times New Roman" pitchFamily="18" charset="0"/>
                        </a:rPr>
                        <a:t>«</a:t>
                      </a:r>
                      <a:r>
                        <a:rPr lang="ru-RU" sz="1600" b="1" dirty="0" smtClean="0">
                          <a:solidFill>
                            <a:srgbClr val="C00000"/>
                          </a:solidFill>
                          <a:latin typeface="Times New Roman" pitchFamily="18" charset="0"/>
                          <a:ea typeface="Times New Roman"/>
                          <a:cs typeface="Times New Roman" pitchFamily="18" charset="0"/>
                        </a:rPr>
                        <a:t>Все</a:t>
                      </a:r>
                      <a:r>
                        <a:rPr lang="ru-RU" sz="1600" b="1" baseline="0" dirty="0" smtClean="0">
                          <a:solidFill>
                            <a:srgbClr val="C00000"/>
                          </a:solidFill>
                          <a:latin typeface="Times New Roman" pitchFamily="18" charset="0"/>
                          <a:ea typeface="Times New Roman"/>
                          <a:cs typeface="Times New Roman" pitchFamily="18" charset="0"/>
                        </a:rPr>
                        <a:t> </a:t>
                      </a:r>
                      <a:r>
                        <a:rPr lang="ru-RU" sz="1600" b="1" dirty="0" smtClean="0">
                          <a:solidFill>
                            <a:srgbClr val="C00000"/>
                          </a:solidFill>
                          <a:latin typeface="Times New Roman" pitchFamily="18" charset="0"/>
                          <a:ea typeface="Times New Roman"/>
                          <a:cs typeface="Times New Roman" pitchFamily="18" charset="0"/>
                        </a:rPr>
                        <a:t>безнадежно»</a:t>
                      </a:r>
                      <a:endParaRPr lang="ru-RU" sz="1600" b="1" dirty="0">
                        <a:solidFill>
                          <a:srgbClr val="C00000"/>
                        </a:solidFill>
                        <a:latin typeface="Times New Roman" pitchFamily="18" charset="0"/>
                        <a:ea typeface="Times New Roman"/>
                        <a:cs typeface="Times New Roman" pitchFamily="18" charset="0"/>
                      </a:endParaRPr>
                    </a:p>
                  </a:txBody>
                  <a:tcPr marL="28575" marR="28575" marT="86360" marB="86360"/>
                </a:tc>
                <a:tc>
                  <a:txBody>
                    <a:bodyPr/>
                    <a:lstStyle/>
                    <a:p>
                      <a:r>
                        <a:rPr kumimoji="0" lang="ru-RU" sz="1400" b="1" kern="1200" dirty="0" smtClean="0">
                          <a:solidFill>
                            <a:schemeClr val="accent6">
                              <a:lumMod val="50000"/>
                            </a:schemeClr>
                          </a:solidFill>
                          <a:latin typeface="Times New Roman" pitchFamily="18" charset="0"/>
                          <a:ea typeface="+mn-ea"/>
                          <a:cs typeface="Times New Roman" pitchFamily="18" charset="0"/>
                        </a:rPr>
                        <a:t>«Чувствую, что ты подавлен. Иногда мы все так чувствуем себя. Давай обсудим, какие у нас проблемы, как их можно разрешить»</a:t>
                      </a:r>
                      <a:endParaRPr lang="ru-RU" sz="1400" b="1" dirty="0">
                        <a:solidFill>
                          <a:schemeClr val="accent6">
                            <a:lumMod val="50000"/>
                          </a:schemeClr>
                        </a:solidFill>
                        <a:latin typeface="Times New Roman" pitchFamily="18" charset="0"/>
                        <a:cs typeface="Times New Roman" pitchFamily="18" charset="0"/>
                      </a:endParaRPr>
                    </a:p>
                  </a:txBody>
                  <a:tcPr/>
                </a:tc>
                <a:tc>
                  <a:txBody>
                    <a:bodyPr/>
                    <a:lstStyle/>
                    <a:p>
                      <a:r>
                        <a:rPr kumimoji="0" lang="ru-RU" sz="1400" b="1" kern="1200" dirty="0" smtClean="0">
                          <a:solidFill>
                            <a:schemeClr val="bg2"/>
                          </a:solidFill>
                          <a:latin typeface="Times New Roman" pitchFamily="18" charset="0"/>
                          <a:ea typeface="+mn-ea"/>
                          <a:cs typeface="Times New Roman" pitchFamily="18" charset="0"/>
                        </a:rPr>
                        <a:t>«Подумай о тех, кому хуже, чем тебе»</a:t>
                      </a:r>
                      <a:endParaRPr lang="ru-RU" sz="1400" b="1" dirty="0">
                        <a:solidFill>
                          <a:schemeClr val="bg2"/>
                        </a:solidFill>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936036">
                <a:tc>
                  <a:txBody>
                    <a:bodyPr/>
                    <a:lstStyle/>
                    <a:p>
                      <a:pPr algn="l"/>
                      <a:r>
                        <a:rPr kumimoji="0" lang="ru-RU" sz="1600" b="1" kern="1200" dirty="0" smtClean="0">
                          <a:solidFill>
                            <a:srgbClr val="C00000"/>
                          </a:solidFill>
                          <a:latin typeface="Times New Roman" pitchFamily="18" charset="0"/>
                          <a:ea typeface="+mn-ea"/>
                          <a:cs typeface="Times New Roman" pitchFamily="18" charset="0"/>
                        </a:rPr>
                        <a:t>«Всем было бы лучше без меня!»</a:t>
                      </a:r>
                      <a:endParaRPr lang="ru-RU" sz="1600" b="1" dirty="0">
                        <a:solidFill>
                          <a:srgbClr val="C00000"/>
                        </a:solidFill>
                        <a:latin typeface="Times New Roman" pitchFamily="18" charset="0"/>
                        <a:cs typeface="Times New Roman" pitchFamily="18" charset="0"/>
                      </a:endParaRPr>
                    </a:p>
                  </a:txBody>
                  <a:tcPr/>
                </a:tc>
                <a:tc>
                  <a:txBody>
                    <a:bodyPr/>
                    <a:lstStyle/>
                    <a:p>
                      <a:r>
                        <a:rPr kumimoji="0" lang="ru-RU" sz="1400" b="1" kern="1200" dirty="0" smtClean="0">
                          <a:solidFill>
                            <a:schemeClr val="accent6">
                              <a:lumMod val="50000"/>
                            </a:schemeClr>
                          </a:solidFill>
                          <a:latin typeface="Times New Roman" pitchFamily="18" charset="0"/>
                          <a:ea typeface="+mn-ea"/>
                          <a:cs typeface="Times New Roman" pitchFamily="18" charset="0"/>
                        </a:rPr>
                        <a:t>«Ты много значишь для меня, для нас. Меня беспокоит твое настроение. Поговорим об этом»</a:t>
                      </a:r>
                      <a:endParaRPr lang="ru-RU" sz="1400" b="1" dirty="0">
                        <a:solidFill>
                          <a:schemeClr val="accent6">
                            <a:lumMod val="50000"/>
                          </a:schemeClr>
                        </a:solidFill>
                        <a:latin typeface="Times New Roman" pitchFamily="18" charset="0"/>
                        <a:cs typeface="Times New Roman" pitchFamily="18" charset="0"/>
                      </a:endParaRPr>
                    </a:p>
                  </a:txBody>
                  <a:tcPr/>
                </a:tc>
                <a:tc>
                  <a:txBody>
                    <a:bodyPr/>
                    <a:lstStyle/>
                    <a:p>
                      <a:r>
                        <a:rPr kumimoji="0" lang="ru-RU" sz="1400" b="1" kern="1200" dirty="0" smtClean="0">
                          <a:solidFill>
                            <a:schemeClr val="bg2"/>
                          </a:solidFill>
                          <a:latin typeface="Times New Roman" pitchFamily="18" charset="0"/>
                          <a:ea typeface="+mn-ea"/>
                          <a:cs typeface="Times New Roman" pitchFamily="18" charset="0"/>
                        </a:rPr>
                        <a:t>«Где уж мне тебя понять!»</a:t>
                      </a:r>
                      <a:endParaRPr lang="ru-RU" sz="1400" b="1" dirty="0">
                        <a:solidFill>
                          <a:schemeClr val="bg2"/>
                        </a:solidFill>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610719">
                <a:tc>
                  <a:txBody>
                    <a:bodyPr/>
                    <a:lstStyle/>
                    <a:p>
                      <a:pPr algn="l"/>
                      <a:r>
                        <a:rPr kumimoji="0" lang="ru-RU" sz="1600" b="1" kern="1200" dirty="0" smtClean="0">
                          <a:solidFill>
                            <a:srgbClr val="C00000"/>
                          </a:solidFill>
                          <a:latin typeface="Times New Roman" pitchFamily="18" charset="0"/>
                          <a:ea typeface="+mn-ea"/>
                          <a:cs typeface="Times New Roman" pitchFamily="18" charset="0"/>
                        </a:rPr>
                        <a:t>«Вы не понимаете меня!»</a:t>
                      </a:r>
                      <a:endParaRPr lang="ru-RU" sz="1600" b="1" dirty="0">
                        <a:solidFill>
                          <a:srgbClr val="C00000"/>
                        </a:solidFill>
                        <a:latin typeface="Times New Roman" pitchFamily="18" charset="0"/>
                        <a:cs typeface="Times New Roman" pitchFamily="18" charset="0"/>
                      </a:endParaRPr>
                    </a:p>
                  </a:txBody>
                  <a:tcPr/>
                </a:tc>
                <a:tc>
                  <a:txBody>
                    <a:bodyPr/>
                    <a:lstStyle/>
                    <a:p>
                      <a:r>
                        <a:rPr kumimoji="0" lang="ru-RU" sz="1400" b="1" kern="1200" dirty="0" smtClean="0">
                          <a:solidFill>
                            <a:schemeClr val="accent6">
                              <a:lumMod val="50000"/>
                            </a:schemeClr>
                          </a:solidFill>
                          <a:latin typeface="Times New Roman" pitchFamily="18" charset="0"/>
                          <a:ea typeface="+mn-ea"/>
                          <a:cs typeface="Times New Roman" pitchFamily="18" charset="0"/>
                        </a:rPr>
                        <a:t>«Расскажи мне, что ты чувствуешь. Я действительно хочу тебя понять»</a:t>
                      </a:r>
                      <a:endParaRPr lang="ru-RU" sz="1400" b="1" dirty="0">
                        <a:solidFill>
                          <a:schemeClr val="accent6">
                            <a:lumMod val="50000"/>
                          </a:schemeClr>
                        </a:solidFill>
                        <a:latin typeface="Times New Roman" pitchFamily="18" charset="0"/>
                        <a:cs typeface="Times New Roman" pitchFamily="18" charset="0"/>
                      </a:endParaRPr>
                    </a:p>
                  </a:txBody>
                  <a:tcPr/>
                </a:tc>
                <a:tc>
                  <a:txBody>
                    <a:bodyPr/>
                    <a:lstStyle/>
                    <a:p>
                      <a:endParaRPr lang="ru-RU" dirty="0"/>
                    </a:p>
                  </a:txBody>
                  <a:tcPr/>
                </a:tc>
                <a:extLst>
                  <a:ext uri="{0D108BD9-81ED-4DB2-BD59-A6C34878D82A}">
                    <a16:rowId xmlns:a16="http://schemas.microsoft.com/office/drawing/2014/main" val="10004"/>
                  </a:ext>
                </a:extLst>
              </a:tr>
              <a:tr h="702029">
                <a:tc>
                  <a:txBody>
                    <a:bodyPr/>
                    <a:lstStyle/>
                    <a:p>
                      <a:pPr algn="l"/>
                      <a:r>
                        <a:rPr kumimoji="0" lang="ru-RU" sz="1600" b="1" kern="1200" dirty="0" smtClean="0">
                          <a:solidFill>
                            <a:srgbClr val="C00000"/>
                          </a:solidFill>
                          <a:latin typeface="Times New Roman" pitchFamily="18" charset="0"/>
                          <a:ea typeface="+mn-ea"/>
                          <a:cs typeface="Times New Roman" pitchFamily="18" charset="0"/>
                        </a:rPr>
                        <a:t>«Я совершил ужасный поступок»</a:t>
                      </a:r>
                      <a:endParaRPr lang="ru-RU" sz="1600" b="1" dirty="0">
                        <a:solidFill>
                          <a:srgbClr val="C00000"/>
                        </a:solidFill>
                        <a:latin typeface="Times New Roman" pitchFamily="18" charset="0"/>
                        <a:cs typeface="Times New Roman" pitchFamily="18" charset="0"/>
                      </a:endParaRPr>
                    </a:p>
                  </a:txBody>
                  <a:tcPr/>
                </a:tc>
                <a:tc>
                  <a:txBody>
                    <a:bodyPr/>
                    <a:lstStyle/>
                    <a:p>
                      <a:r>
                        <a:rPr kumimoji="0" lang="ru-RU" sz="1400" b="1" kern="1200" dirty="0" smtClean="0">
                          <a:solidFill>
                            <a:schemeClr val="accent6">
                              <a:lumMod val="50000"/>
                            </a:schemeClr>
                          </a:solidFill>
                          <a:latin typeface="Times New Roman" pitchFamily="18" charset="0"/>
                          <a:ea typeface="+mn-ea"/>
                          <a:cs typeface="Times New Roman" pitchFamily="18" charset="0"/>
                        </a:rPr>
                        <a:t>«Я чувствую, что ты ощущаешь вину. Давай поговорим об этом»</a:t>
                      </a:r>
                      <a:endParaRPr lang="ru-RU" sz="1400" b="1" dirty="0">
                        <a:solidFill>
                          <a:schemeClr val="accent6">
                            <a:lumMod val="50000"/>
                          </a:schemeClr>
                        </a:solidFill>
                        <a:latin typeface="Times New Roman" pitchFamily="18" charset="0"/>
                        <a:cs typeface="Times New Roman" pitchFamily="18" charset="0"/>
                      </a:endParaRPr>
                    </a:p>
                  </a:txBody>
                  <a:tcPr/>
                </a:tc>
                <a:tc>
                  <a:txBody>
                    <a:bodyPr/>
                    <a:lstStyle/>
                    <a:p>
                      <a:r>
                        <a:rPr kumimoji="0" lang="ru-RU" sz="1400" b="1" kern="1200" dirty="0" smtClean="0">
                          <a:solidFill>
                            <a:schemeClr val="bg2"/>
                          </a:solidFill>
                          <a:latin typeface="Times New Roman" pitchFamily="18" charset="0"/>
                          <a:ea typeface="+mn-ea"/>
                          <a:cs typeface="Times New Roman" pitchFamily="18" charset="0"/>
                        </a:rPr>
                        <a:t>«И что ты теперь хочешь? Выкладывай немедленно!»</a:t>
                      </a:r>
                      <a:endParaRPr lang="ru-RU" sz="1400" b="1" dirty="0">
                        <a:solidFill>
                          <a:schemeClr val="bg2"/>
                        </a:solidFill>
                        <a:latin typeface="Times New Roman" pitchFamily="18" charset="0"/>
                        <a:cs typeface="Times New Roman" pitchFamily="18" charset="0"/>
                      </a:endParaRPr>
                    </a:p>
                  </a:txBody>
                  <a:tcPr/>
                </a:tc>
                <a:extLst>
                  <a:ext uri="{0D108BD9-81ED-4DB2-BD59-A6C34878D82A}">
                    <a16:rowId xmlns:a16="http://schemas.microsoft.com/office/drawing/2014/main" val="10005"/>
                  </a:ext>
                </a:extLst>
              </a:tr>
              <a:tr h="1053042">
                <a:tc>
                  <a:txBody>
                    <a:bodyPr/>
                    <a:lstStyle/>
                    <a:p>
                      <a:pPr algn="l">
                        <a:lnSpc>
                          <a:spcPct val="115000"/>
                        </a:lnSpc>
                        <a:spcBef>
                          <a:spcPts val="680"/>
                        </a:spcBef>
                        <a:spcAft>
                          <a:spcPts val="815"/>
                        </a:spcAft>
                      </a:pPr>
                      <a:r>
                        <a:rPr lang="ru-RU" sz="1600" b="1" dirty="0">
                          <a:solidFill>
                            <a:srgbClr val="C00000"/>
                          </a:solidFill>
                          <a:latin typeface="Times New Roman" pitchFamily="18" charset="0"/>
                          <a:ea typeface="Times New Roman"/>
                          <a:cs typeface="Times New Roman" pitchFamily="18" charset="0"/>
                        </a:rPr>
                        <a:t>«У меня никогда ничего не получается»</a:t>
                      </a:r>
                    </a:p>
                  </a:txBody>
                  <a:tcPr marL="43180" marR="43180" marT="43180" marB="43180"/>
                </a:tc>
                <a:tc>
                  <a:txBody>
                    <a:bodyPr/>
                    <a:lstStyle/>
                    <a:p>
                      <a:r>
                        <a:rPr kumimoji="0" lang="ru-RU" sz="1400" b="1" kern="1200" dirty="0" smtClean="0">
                          <a:solidFill>
                            <a:schemeClr val="accent6">
                              <a:lumMod val="50000"/>
                            </a:schemeClr>
                          </a:solidFill>
                          <a:latin typeface="Times New Roman" pitchFamily="18" charset="0"/>
                          <a:ea typeface="+mn-ea"/>
                          <a:cs typeface="Times New Roman" pitchFamily="18" charset="0"/>
                        </a:rPr>
                        <a:t>«Ты сейчас ощущаешь недостаток сил Давай обсудим, как это изменить</a:t>
                      </a:r>
                      <a:endParaRPr lang="ru-RU" sz="1400" b="1" dirty="0">
                        <a:solidFill>
                          <a:schemeClr val="accent6">
                            <a:lumMod val="50000"/>
                          </a:schemeClr>
                        </a:solidFill>
                        <a:latin typeface="Times New Roman" pitchFamily="18" charset="0"/>
                        <a:cs typeface="Times New Roman" pitchFamily="18" charset="0"/>
                      </a:endParaRPr>
                    </a:p>
                  </a:txBody>
                  <a:tcPr/>
                </a:tc>
                <a:tc>
                  <a:txBody>
                    <a:bodyPr/>
                    <a:lstStyle/>
                    <a:p>
                      <a:r>
                        <a:rPr kumimoji="0" lang="ru-RU" sz="1400" b="1" kern="1200" dirty="0" smtClean="0">
                          <a:solidFill>
                            <a:schemeClr val="bg2"/>
                          </a:solidFill>
                          <a:latin typeface="Times New Roman" pitchFamily="18" charset="0"/>
                          <a:ea typeface="+mn-ea"/>
                          <a:cs typeface="Times New Roman" pitchFamily="18" charset="0"/>
                        </a:rPr>
                        <a:t>«Не получается – значит, не старался!»</a:t>
                      </a:r>
                      <a:endParaRPr lang="ru-RU" sz="1400" b="1" dirty="0">
                        <a:solidFill>
                          <a:schemeClr val="bg2"/>
                        </a:solidFill>
                        <a:latin typeface="Times New Roman" pitchFamily="18" charset="0"/>
                        <a:cs typeface="Times New Roman" pitchFamily="18" charset="0"/>
                      </a:endParaRPr>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471470"/>
          </a:xfrm>
        </p:spPr>
        <p:txBody>
          <a:bodyPr>
            <a:noAutofit/>
          </a:bodyPr>
          <a:lstStyle/>
          <a:p>
            <a:pPr algn="ctr"/>
            <a:r>
              <a:rPr lang="ru-RU" sz="3600" b="1"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Советы родителям </a:t>
            </a:r>
            <a:endParaRPr lang="ru-RU" sz="3600" b="1" dirty="0">
              <a:solidFill>
                <a:srgbClr val="FFFF00"/>
              </a:solidFill>
              <a:effectLst>
                <a:outerShdw blurRad="38100" dist="38100" dir="2700000" algn="tl">
                  <a:srgbClr val="000000">
                    <a:alpha val="43137"/>
                  </a:srgbClr>
                </a:outerShdw>
                <a:reflection blurRad="12700" stA="48000" endA="300" endPos="55000" dir="5400000" sy="-90000" algn="bl" rotWithShape="0"/>
              </a:effectLst>
            </a:endParaRPr>
          </a:p>
        </p:txBody>
      </p:sp>
      <p:sp>
        <p:nvSpPr>
          <p:cNvPr id="3" name="Содержимое 2"/>
          <p:cNvSpPr>
            <a:spLocks noGrp="1"/>
          </p:cNvSpPr>
          <p:nvPr>
            <p:ph idx="1"/>
          </p:nvPr>
        </p:nvSpPr>
        <p:spPr>
          <a:xfrm>
            <a:off x="539552" y="1268760"/>
            <a:ext cx="7467600" cy="5076307"/>
          </a:xfrm>
        </p:spPr>
        <p:txBody>
          <a:bodyPr>
            <a:noAutofit/>
          </a:bodyPr>
          <a:lstStyle/>
          <a:p>
            <a:pPr>
              <a:buNone/>
            </a:pPr>
            <a:r>
              <a:rPr lang="ru-RU" sz="1800" b="1" dirty="0" smtClean="0">
                <a:latin typeface="Times New Roman" panose="02020603050405020304" pitchFamily="18" charset="0"/>
                <a:cs typeface="Times New Roman" panose="02020603050405020304" pitchFamily="18" charset="0"/>
              </a:rPr>
              <a:t>Если подросток нанес себе раны или любые другие повреждения, особенно если это случилось уже не первый раз, родители должны обратить на это самое пристальное внимание. Не нужно ждать, что «все само пройдет» и «</a:t>
            </a:r>
            <a:r>
              <a:rPr lang="ru-RU" sz="1800" b="1" dirty="0" err="1" smtClean="0">
                <a:latin typeface="Times New Roman" panose="02020603050405020304" pitchFamily="18" charset="0"/>
                <a:cs typeface="Times New Roman" panose="02020603050405020304" pitchFamily="18" charset="0"/>
              </a:rPr>
              <a:t>израстется</a:t>
            </a:r>
            <a:r>
              <a:rPr lang="ru-RU" sz="1800" b="1" dirty="0" smtClean="0">
                <a:latin typeface="Times New Roman" panose="02020603050405020304" pitchFamily="18" charset="0"/>
                <a:cs typeface="Times New Roman" panose="02020603050405020304" pitchFamily="18" charset="0"/>
              </a:rPr>
              <a:t>». Даже если один из родителей сам резал вены или бился головой об стены в юном возрасте, и у него все прошло, не значит, что с ребенком все тоже обойдется. Даже если все пойдет со временем на лад, шрамы от </a:t>
            </a:r>
            <a:r>
              <a:rPr lang="ru-RU" sz="1800" b="1" dirty="0" err="1" smtClean="0">
                <a:latin typeface="Times New Roman" panose="02020603050405020304" pitchFamily="18" charset="0"/>
                <a:cs typeface="Times New Roman" panose="02020603050405020304" pitchFamily="18" charset="0"/>
              </a:rPr>
              <a:t>самопорезов</a:t>
            </a:r>
            <a:r>
              <a:rPr lang="ru-RU" sz="1800" b="1" dirty="0" smtClean="0">
                <a:latin typeface="Times New Roman" panose="02020603050405020304" pitchFamily="18" charset="0"/>
                <a:cs typeface="Times New Roman" panose="02020603050405020304" pitchFamily="18" charset="0"/>
              </a:rPr>
              <a:t> могут быть стигмой на всю оставшуюся жизнь.</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Если это случилось, желательно ребенка проконсультировать у психиатра. Если кто-то боится постановки на учет, можно обратиться к частнопрактикующему доктору. Это необходимо для решения вопроса о том, есть ли у ребенка психическое заболевание или же это нарушение адаптации или проблемы в его жизни, которые ему решить не под силу. В зависимости от того, что обнаружит доктор, можно будет решить, какой именно объем помощи понадобится.</a:t>
            </a:r>
            <a:br>
              <a:rPr lang="ru-RU" sz="1800" b="1" dirty="0" smtClean="0">
                <a:latin typeface="Times New Roman" panose="02020603050405020304" pitchFamily="18" charset="0"/>
                <a:cs typeface="Times New Roman" panose="02020603050405020304" pitchFamily="18" charset="0"/>
              </a:rPr>
            </a:br>
            <a:endParaRPr lang="ru-RU" sz="1800" b="1"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1415080"/>
          </a:xfrm>
        </p:spPr>
        <p:txBody>
          <a:bodyPr/>
          <a:lstStyle/>
          <a:p>
            <a:pPr algn="ctr"/>
            <a:r>
              <a:rPr lang="ru-RU" b="1" dirty="0" smtClean="0">
                <a:solidFill>
                  <a:srgbClr val="FFFF00"/>
                </a:solidFill>
              </a:rPr>
              <a:t>Поговорим о </a:t>
            </a:r>
            <a:r>
              <a:rPr lang="ru-RU" b="1" dirty="0" err="1" smtClean="0">
                <a:solidFill>
                  <a:srgbClr val="FFFF00"/>
                </a:solidFill>
              </a:rPr>
              <a:t>селфхарме</a:t>
            </a:r>
            <a:r>
              <a:rPr lang="ru-RU" b="1" dirty="0" smtClean="0">
                <a:solidFill>
                  <a:srgbClr val="FFFF00"/>
                </a:solidFill>
              </a:rPr>
              <a:t>.</a:t>
            </a:r>
            <a:r>
              <a:rPr lang="ru-RU" dirty="0" smtClean="0">
                <a:solidFill>
                  <a:srgbClr val="FFFF00"/>
                </a:solidFill>
              </a:rPr>
              <a:t/>
            </a:r>
            <a:br>
              <a:rPr lang="ru-RU" dirty="0" smtClean="0">
                <a:solidFill>
                  <a:srgbClr val="FFFF00"/>
                </a:solidFill>
              </a:rPr>
            </a:br>
            <a:r>
              <a:rPr lang="ru-RU" sz="2400" dirty="0" smtClean="0">
                <a:solidFill>
                  <a:srgbClr val="FFFF00"/>
                </a:solidFill>
              </a:rPr>
              <a:t>Реальный отзыв девушки </a:t>
            </a:r>
            <a:r>
              <a:rPr lang="ru-RU" sz="2400" dirty="0" err="1" smtClean="0">
                <a:solidFill>
                  <a:srgbClr val="FFFF00"/>
                </a:solidFill>
              </a:rPr>
              <a:t>Вконтакте</a:t>
            </a:r>
            <a:r>
              <a:rPr lang="ru-RU" sz="2400" b="1" dirty="0" smtClean="0"/>
              <a:t> </a:t>
            </a:r>
            <a:br>
              <a:rPr lang="ru-RU" sz="2400" b="1" dirty="0" smtClean="0"/>
            </a:br>
            <a:r>
              <a:rPr lang="ru-RU" sz="2400" b="1" dirty="0" smtClean="0"/>
              <a:t>Способы замены:</a:t>
            </a:r>
            <a:r>
              <a:rPr lang="ru-RU" sz="2400" dirty="0" smtClean="0"/>
              <a:t/>
            </a:r>
            <a:br>
              <a:rPr lang="ru-RU" sz="2400" dirty="0" smtClean="0"/>
            </a:br>
            <a:endParaRPr lang="ru-RU" sz="2400" dirty="0">
              <a:solidFill>
                <a:srgbClr val="FFFF00"/>
              </a:solidFill>
            </a:endParaRPr>
          </a:p>
        </p:txBody>
      </p:sp>
      <p:sp>
        <p:nvSpPr>
          <p:cNvPr id="3" name="Содержимое 2"/>
          <p:cNvSpPr>
            <a:spLocks noGrp="1"/>
          </p:cNvSpPr>
          <p:nvPr>
            <p:ph idx="1"/>
          </p:nvPr>
        </p:nvSpPr>
        <p:spPr>
          <a:xfrm>
            <a:off x="457200" y="1700808"/>
            <a:ext cx="7467600" cy="4425355"/>
          </a:xfrm>
        </p:spPr>
        <p:txBody>
          <a:bodyPr/>
          <a:lstStyle/>
          <a:p>
            <a:r>
              <a:rPr lang="ru-RU" sz="2400" dirty="0" smtClean="0">
                <a:latin typeface="Times New Roman" panose="02020603050405020304" pitchFamily="18" charset="0"/>
                <a:cs typeface="Times New Roman" panose="02020603050405020304" pitchFamily="18" charset="0"/>
              </a:rPr>
              <a:t>● просто поплакать или побить подушку</a:t>
            </a:r>
          </a:p>
          <a:p>
            <a:r>
              <a:rPr lang="ru-RU" sz="2400" dirty="0" smtClean="0">
                <a:latin typeface="Times New Roman" panose="02020603050405020304" pitchFamily="18" charset="0"/>
                <a:cs typeface="Times New Roman" panose="02020603050405020304" pitchFamily="18" charset="0"/>
              </a:rPr>
              <a:t>● разговор с “спасительным” человеком</a:t>
            </a:r>
          </a:p>
          <a:p>
            <a:r>
              <a:rPr lang="ru-RU" sz="2400" dirty="0" smtClean="0">
                <a:latin typeface="Times New Roman" panose="02020603050405020304" pitchFamily="18" charset="0"/>
                <a:cs typeface="Times New Roman" panose="02020603050405020304" pitchFamily="18" charset="0"/>
              </a:rPr>
              <a:t>● уберите комнату, сделай подарки</a:t>
            </a:r>
          </a:p>
          <a:p>
            <a:r>
              <a:rPr lang="ru-RU" sz="2400" dirty="0" smtClean="0">
                <a:latin typeface="Times New Roman" panose="02020603050405020304" pitchFamily="18" charset="0"/>
                <a:cs typeface="Times New Roman" panose="02020603050405020304" pitchFamily="18" charset="0"/>
              </a:rPr>
              <a:t>● рвать бумагу</a:t>
            </a:r>
          </a:p>
          <a:p>
            <a:r>
              <a:rPr lang="ru-RU" sz="2400" dirty="0" smtClean="0">
                <a:latin typeface="Times New Roman" panose="02020603050405020304" pitchFamily="18" charset="0"/>
                <a:cs typeface="Times New Roman" panose="02020603050405020304" pitchFamily="18" charset="0"/>
              </a:rPr>
              <a:t>● рисовать</a:t>
            </a:r>
          </a:p>
          <a:p>
            <a:r>
              <a:rPr lang="ru-RU" sz="2400" dirty="0" smtClean="0">
                <a:latin typeface="Times New Roman" panose="02020603050405020304" pitchFamily="18" charset="0"/>
                <a:cs typeface="Times New Roman" panose="02020603050405020304" pitchFamily="18" charset="0"/>
              </a:rPr>
              <a:t>● выписывать мысли на бумагу</a:t>
            </a:r>
          </a:p>
          <a:p>
            <a:r>
              <a:rPr lang="ru-RU" sz="2400" dirty="0" smtClean="0">
                <a:latin typeface="Times New Roman" panose="02020603050405020304" pitchFamily="18" charset="0"/>
                <a:cs typeface="Times New Roman" panose="02020603050405020304" pitchFamily="18" charset="0"/>
              </a:rPr>
              <a:t>● перекусить чем-то легким</a:t>
            </a:r>
          </a:p>
          <a:p>
            <a:r>
              <a:rPr lang="ru-RU" sz="2400" dirty="0" smtClean="0">
                <a:latin typeface="Times New Roman" panose="02020603050405020304" pitchFamily="18" charset="0"/>
                <a:cs typeface="Times New Roman" panose="02020603050405020304" pitchFamily="18" charset="0"/>
              </a:rPr>
              <a:t>● ругаться</a:t>
            </a:r>
          </a:p>
          <a:p>
            <a:r>
              <a:rPr lang="ru-RU" sz="2000" b="1" dirty="0" err="1" smtClean="0">
                <a:latin typeface="Times New Roman" panose="02020603050405020304" pitchFamily="18" charset="0"/>
                <a:cs typeface="Times New Roman" panose="02020603050405020304" pitchFamily="18" charset="0"/>
              </a:rPr>
              <a:t>Селфхарм</a:t>
            </a:r>
            <a:r>
              <a:rPr lang="ru-RU" sz="2000" b="1" dirty="0" smtClean="0">
                <a:latin typeface="Times New Roman" panose="02020603050405020304" pitchFamily="18" charset="0"/>
                <a:cs typeface="Times New Roman" panose="02020603050405020304" pitchFamily="18" charset="0"/>
              </a:rPr>
              <a:t> - не круто, ребят. И каждое лекарство может стать ядом, если злоупотреблять, поэтому старайтесь менять данные способы. Будьте </a:t>
            </a:r>
            <a:r>
              <a:rPr lang="ru-RU" sz="2000" b="1" dirty="0" err="1" smtClean="0">
                <a:latin typeface="Times New Roman" panose="02020603050405020304" pitchFamily="18" charset="0"/>
                <a:cs typeface="Times New Roman" panose="02020603050405020304" pitchFamily="18" charset="0"/>
              </a:rPr>
              <a:t>умничками</a:t>
            </a:r>
            <a:r>
              <a:rPr lang="ru-RU" sz="2000" b="1" dirty="0" smtClean="0">
                <a:latin typeface="Times New Roman" panose="02020603050405020304" pitchFamily="18" charset="0"/>
                <a:cs typeface="Times New Roman" panose="02020603050405020304" pitchFamily="18" charset="0"/>
              </a:rPr>
              <a:t>, боритесь</a:t>
            </a:r>
            <a:r>
              <a:rPr lang="ru-RU" sz="2000" dirty="0" smtClean="0">
                <a:latin typeface="Times New Roman" panose="02020603050405020304" pitchFamily="18" charset="0"/>
                <a:cs typeface="Times New Roman" panose="02020603050405020304" pitchFamily="18" charset="0"/>
              </a:rPr>
              <a:t>!</a:t>
            </a:r>
          </a:p>
          <a:p>
            <a:r>
              <a:rPr lang="ru-RU" sz="2000" dirty="0" smtClean="0"/>
              <a:t> </a:t>
            </a:r>
          </a:p>
          <a:p>
            <a:endParaRPr lang="ru-RU" sz="2400" dirty="0" smtClean="0"/>
          </a:p>
          <a:p>
            <a:endParaRPr lang="ru-RU" sz="2400" dirty="0" smtClean="0"/>
          </a:p>
          <a:p>
            <a:endParaRPr lang="ru-RU" sz="2400" dirty="0" smtClean="0"/>
          </a:p>
          <a:p>
            <a:endParaRPr lang="ru-RU"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429064" y="836712"/>
            <a:ext cx="8247392" cy="4802088"/>
          </a:xfrm>
          <a:extLst/>
        </p:spPr>
        <p:txBody>
          <a:bodyPr>
            <a:normAutofit/>
          </a:bodyPr>
          <a:lstStyle/>
          <a:p>
            <a:pPr algn="ctr" eaLnBrk="1" fontAlgn="auto" hangingPunct="1">
              <a:spcAft>
                <a:spcPts val="0"/>
              </a:spcAft>
              <a:defRPr/>
            </a:pPr>
            <a:r>
              <a:rPr lang="ru-RU" sz="7200" dirty="0" smtClean="0">
                <a:latin typeface="Times New Roman" pitchFamily="18" charset="0"/>
                <a:cs typeface="Times New Roman" pitchFamily="18" charset="0"/>
              </a:rPr>
              <a:t>СПАСИБО </a:t>
            </a:r>
            <a:br>
              <a:rPr lang="ru-RU" sz="7200" dirty="0" smtClean="0">
                <a:latin typeface="Times New Roman" pitchFamily="18" charset="0"/>
                <a:cs typeface="Times New Roman" pitchFamily="18" charset="0"/>
              </a:rPr>
            </a:br>
            <a:r>
              <a:rPr lang="ru-RU" sz="7200" dirty="0" smtClean="0">
                <a:latin typeface="Times New Roman" pitchFamily="18" charset="0"/>
                <a:cs typeface="Times New Roman" pitchFamily="18" charset="0"/>
              </a:rPr>
              <a:t>ЗА</a:t>
            </a:r>
            <a:br>
              <a:rPr lang="ru-RU" sz="7200" dirty="0" smtClean="0">
                <a:latin typeface="Times New Roman" pitchFamily="18" charset="0"/>
                <a:cs typeface="Times New Roman" pitchFamily="18" charset="0"/>
              </a:rPr>
            </a:br>
            <a:r>
              <a:rPr lang="ru-RU" sz="7200" dirty="0" smtClean="0">
                <a:latin typeface="Times New Roman" pitchFamily="18" charset="0"/>
                <a:cs typeface="Times New Roman" pitchFamily="18" charset="0"/>
              </a:rPr>
              <a:t>ВНИМАНИЕ!!!</a:t>
            </a:r>
            <a:endParaRPr lang="ru-RU"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Беда, о которой молчат…</a:t>
            </a:r>
            <a:endParaRPr lang="ru-RU" dirty="0"/>
          </a:p>
        </p:txBody>
      </p:sp>
      <p:pic>
        <p:nvPicPr>
          <p:cNvPr id="4" name="Содержимое 3" descr="C:\Users\neste\Desktop\игры\selfharm-vek-psihicheskih-rasstrojstv_6.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21278" y="2192323"/>
            <a:ext cx="5939444" cy="334171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472" y="285728"/>
            <a:ext cx="7929618" cy="1428760"/>
          </a:xfrm>
        </p:spPr>
        <p:txBody>
          <a:bodyPr/>
          <a:lstStyle/>
          <a:p>
            <a:pPr algn="ctr"/>
            <a:r>
              <a:rPr lang="ru-RU" sz="3200" b="1" dirty="0" err="1"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Селфхарм</a:t>
            </a:r>
            <a:r>
              <a:rPr lang="ru-RU" sz="3200" b="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a:t>
            </a:r>
            <a:br>
              <a:rPr lang="ru-RU" sz="3200" b="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br>
            <a:r>
              <a:rPr lang="ru-RU" sz="3200" b="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намеренное </a:t>
            </a:r>
            <a:r>
              <a:rPr lang="ru-RU" sz="3200" b="1" dirty="0" err="1"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самоповреждающее</a:t>
            </a:r>
            <a:r>
              <a:rPr lang="ru-RU" sz="3200" b="1"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поведение у подростков</a:t>
            </a:r>
            <a:endParaRPr lang="ru-RU" sz="3200" dirty="0">
              <a:solidFill>
                <a:srgbClr val="FFFF00"/>
              </a:solidFill>
            </a:endParaRPr>
          </a:p>
        </p:txBody>
      </p:sp>
      <p:sp>
        <p:nvSpPr>
          <p:cNvPr id="5" name="Содержимое 4"/>
          <p:cNvSpPr>
            <a:spLocks noGrp="1"/>
          </p:cNvSpPr>
          <p:nvPr>
            <p:ph idx="1"/>
          </p:nvPr>
        </p:nvSpPr>
        <p:spPr>
          <a:xfrm>
            <a:off x="457200" y="1928802"/>
            <a:ext cx="7467600" cy="4197361"/>
          </a:xfrm>
        </p:spPr>
        <p:txBody>
          <a:bodyPr/>
          <a:lstStyle/>
          <a:p>
            <a:pPr algn="just">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Селфхарм</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sz="20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аутоагрессия</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осознанное </a:t>
            </a:r>
            <a:r>
              <a:rPr lang="ru-RU" sz="20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самоповреждающее</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поведение: нанесение себе мелких множественных порезов, иногда ожогов на участках тела,  прикрытых одеждой – на руках, бедрах, животе с целью справиться с сильными эмоциями (гневом, тревогой, страхом  или грустью)и таким образом облегчить эмоциональное состояние. </a:t>
            </a:r>
          </a:p>
          <a:p>
            <a:pPr algn="just">
              <a:buNone/>
            </a:pP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lgn="just">
              <a:buNone/>
            </a:pP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Самоповреждение такого рода </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не имеет </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целью </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убить</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или </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покалечить</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себя, оно лишь </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помогает</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справиться с сильными эмоциями с помощью причинения себе физической боли, связано с </a:t>
            </a:r>
            <a:r>
              <a:rPr lang="ru-RU" sz="20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несформированностью</a:t>
            </a:r>
            <a:r>
              <a:rPr lang="ru-RU"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и ригидностью стратегий регуляции эмоций.</a:t>
            </a:r>
          </a:p>
        </p:txBody>
      </p:sp>
    </p:spTree>
    <p:extLst>
      <p:ext uri="{BB962C8B-B14F-4D97-AF65-F5344CB8AC3E}">
        <p14:creationId xmlns:p14="http://schemas.microsoft.com/office/powerpoint/2010/main" val="3973664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Why do people self-harm? You asked Google – here's the answer | Jay Watts |  The Guardian"/>
          <p:cNvPicPr/>
          <p:nvPr/>
        </p:nvPicPr>
        <p:blipFill>
          <a:blip r:embed="rId2">
            <a:extLst>
              <a:ext uri="{28A0092B-C50C-407E-A947-70E740481C1C}">
                <a14:useLocalDpi xmlns:a14="http://schemas.microsoft.com/office/drawing/2010/main" val="0"/>
              </a:ext>
            </a:extLst>
          </a:blip>
          <a:srcRect/>
          <a:stretch>
            <a:fillRect/>
          </a:stretch>
        </p:blipFill>
        <p:spPr bwMode="auto">
          <a:xfrm>
            <a:off x="1000101" y="1000108"/>
            <a:ext cx="7429552" cy="4857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92696"/>
            <a:ext cx="7858180" cy="5693866"/>
          </a:xfrm>
          <a:prstGeom prst="rect">
            <a:avLst/>
          </a:prstGeom>
        </p:spPr>
        <p:txBody>
          <a:bodyPr wrap="square">
            <a:spAutoFit/>
          </a:bodyPr>
          <a:lstStyle/>
          <a:p>
            <a:r>
              <a:rPr lang="ru-RU" sz="2800" dirty="0" smtClean="0"/>
              <a:t>   </a:t>
            </a:r>
            <a:r>
              <a:rPr lang="ru-RU" sz="2800" dirty="0" smtClean="0">
                <a:latin typeface="Times New Roman" panose="02020603050405020304" pitchFamily="18" charset="0"/>
                <a:cs typeface="Times New Roman" panose="02020603050405020304" pitchFamily="18" charset="0"/>
              </a:rPr>
              <a:t>Все чаще к психологам стали обращаться родители с детьми-подростками, которые наносят острыми предметами, лезвием, ножницами, всем, что попадет под руку различные порезы на своем теле, как правило, в закрытых местах, таких как предплечье, бедра и других. </a:t>
            </a:r>
          </a:p>
          <a:p>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i="1" dirty="0" smtClean="0">
                <a:latin typeface="Times New Roman" panose="02020603050405020304" pitchFamily="18" charset="0"/>
                <a:cs typeface="Times New Roman" panose="02020603050405020304" pitchFamily="18" charset="0"/>
              </a:rPr>
              <a:t>Резка</a:t>
            </a:r>
            <a:r>
              <a:rPr lang="ru-RU" sz="2800" dirty="0" smtClean="0">
                <a:latin typeface="Times New Roman" panose="02020603050405020304" pitchFamily="18" charset="0"/>
                <a:cs typeface="Times New Roman" panose="02020603050405020304" pitchFamily="18" charset="0"/>
              </a:rPr>
              <a:t> – это популярный способ подросткового способа причинить себе боль, без намерения совершить самоубийство. Эта проблема приобретает массовый характер. Зачем подростки режут свое тело? Как им помочь избавиться от желания причинить себе боль? </a:t>
            </a:r>
            <a:endParaRPr lang="ru-RU"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7467600" cy="857256"/>
          </a:xfrm>
        </p:spPr>
        <p:txBody>
          <a:bodyPr/>
          <a:lstStyle/>
          <a:p>
            <a:pPr algn="ctr"/>
            <a:r>
              <a:rPr lang="ru-RU" sz="4800" b="1" dirty="0"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Виды  </a:t>
            </a:r>
            <a:r>
              <a:rPr lang="ru-RU" sz="4800" b="1" dirty="0" err="1" smtClean="0">
                <a:solidFill>
                  <a:srgbClr val="FFFF00"/>
                </a:solidFill>
                <a:effectLst>
                  <a:outerShdw blurRad="38100" dist="38100" dir="2700000" algn="tl">
                    <a:srgbClr val="000000">
                      <a:alpha val="43137"/>
                    </a:srgbClr>
                  </a:outerShdw>
                  <a:reflection blurRad="12700" stA="48000" endA="300" endPos="55000" dir="5400000" sy="-90000" algn="bl" rotWithShape="0"/>
                </a:effectLst>
              </a:rPr>
              <a:t>селфхарма</a:t>
            </a:r>
            <a:endParaRPr lang="ru-RU" dirty="0">
              <a:solidFill>
                <a:srgbClr val="FFFF00"/>
              </a:solidFill>
            </a:endParaRPr>
          </a:p>
        </p:txBody>
      </p:sp>
      <p:sp>
        <p:nvSpPr>
          <p:cNvPr id="3" name="Содержимое 2"/>
          <p:cNvSpPr>
            <a:spLocks noGrp="1"/>
          </p:cNvSpPr>
          <p:nvPr>
            <p:ph idx="1"/>
          </p:nvPr>
        </p:nvSpPr>
        <p:spPr>
          <a:xfrm>
            <a:off x="642910" y="1357298"/>
            <a:ext cx="7467600" cy="5214974"/>
          </a:xfrm>
        </p:spPr>
        <p:txBody>
          <a:bodyPr/>
          <a:lstStyle/>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Это намеренно нанесенные самому себе:</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Порезы</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Ожоги</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Удары</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Царапины</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Выдергивание волос</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Также к </a:t>
            </a:r>
            <a:r>
              <a:rPr lang="ru-RU"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селфхарму</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относятся:</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Намеренное препятствие заживлению ран</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Голодание с целью наказать себя </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Намеренные действия, способствующие ухудшению</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состояния при болезни</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Промискуитет (беспорядочные половые связи)</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Употребление токсических веществ</a:t>
            </a:r>
          </a:p>
          <a:p>
            <a:pPr>
              <a:buNone/>
            </a:pP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Рискованные поступки</a:t>
            </a:r>
          </a:p>
          <a:p>
            <a:endParaRPr lang="ru-RU"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498178"/>
          </a:xfrm>
        </p:spPr>
        <p:txBody>
          <a:bodyPr/>
          <a:lstStyle/>
          <a:p>
            <a:pPr algn="ctr"/>
            <a:r>
              <a:rPr lang="ru-RU" sz="4800" b="1" dirty="0" smtClean="0"/>
              <a:t/>
            </a:r>
            <a:br>
              <a:rPr lang="ru-RU" sz="4800" b="1" dirty="0" smtClean="0"/>
            </a:br>
            <a:r>
              <a:rPr lang="ru-RU" sz="4800" b="1" dirty="0" smtClean="0">
                <a:solidFill>
                  <a:srgbClr val="FFC000"/>
                </a:solidFill>
              </a:rPr>
              <a:t>Зачем подростки режут свое тело? </a:t>
            </a:r>
            <a:r>
              <a:rPr lang="ru-RU" sz="4800" dirty="0" smtClean="0">
                <a:solidFill>
                  <a:srgbClr val="FFC000"/>
                </a:solidFill>
              </a:rPr>
              <a:t/>
            </a:r>
            <a:br>
              <a:rPr lang="ru-RU" sz="4800" dirty="0" smtClean="0">
                <a:solidFill>
                  <a:srgbClr val="FFC000"/>
                </a:solidFill>
              </a:rPr>
            </a:br>
            <a:endParaRPr lang="ru-RU" dirty="0">
              <a:solidFill>
                <a:srgbClr val="FFC000"/>
              </a:solidFill>
            </a:endParaRPr>
          </a:p>
        </p:txBody>
      </p:sp>
      <p:sp>
        <p:nvSpPr>
          <p:cNvPr id="3" name="Содержимое 2"/>
          <p:cNvSpPr>
            <a:spLocks noGrp="1"/>
          </p:cNvSpPr>
          <p:nvPr>
            <p:ph idx="1"/>
          </p:nvPr>
        </p:nvSpPr>
        <p:spPr>
          <a:xfrm>
            <a:off x="491613" y="1916832"/>
            <a:ext cx="7433187" cy="4474344"/>
          </a:xfrm>
        </p:spPr>
        <p:txBody>
          <a:bodyPr/>
          <a:lstStyle/>
          <a:p>
            <a:r>
              <a:rPr lang="ru-RU" sz="2000" dirty="0" smtClean="0">
                <a:latin typeface="Times New Roman" panose="02020603050405020304" pitchFamily="18" charset="0"/>
                <a:cs typeface="Times New Roman" panose="02020603050405020304" pitchFamily="18" charset="0"/>
              </a:rPr>
              <a:t>Единого ответа о причинах самоповреждения нет</a:t>
            </a:r>
            <a:r>
              <a:rPr lang="ru-RU" sz="2000" b="1" dirty="0" smtClean="0">
                <a:latin typeface="Times New Roman" panose="02020603050405020304" pitchFamily="18" charset="0"/>
                <a:cs typeface="Times New Roman" panose="02020603050405020304" pitchFamily="18" charset="0"/>
              </a:rPr>
              <a:t>. </a:t>
            </a:r>
            <a:r>
              <a:rPr lang="ru-RU" sz="2000" b="1" i="1" dirty="0" smtClean="0">
                <a:latin typeface="Times New Roman" panose="02020603050405020304" pitchFamily="18" charset="0"/>
                <a:cs typeface="Times New Roman" panose="02020603050405020304" pitchFamily="18" charset="0"/>
              </a:rPr>
              <a:t>Резка - </a:t>
            </a:r>
            <a:r>
              <a:rPr lang="ru-RU" sz="2000" dirty="0" smtClean="0">
                <a:latin typeface="Times New Roman" panose="02020603050405020304" pitchFamily="18" charset="0"/>
                <a:cs typeface="Times New Roman" panose="02020603050405020304" pitchFamily="18" charset="0"/>
              </a:rPr>
              <a:t>это способ испытать сильные эмоции и боль. Это делают подростки, у которых есть трудности в выражении своих эмоций, закрытость, замкнутость, страдающие от недовольства собой и своим положением в обществе. Все они имеют перепады настроения, волнообразное состояние покоя и взрыва негативных эмоций, с которыми не справляются.</a:t>
            </a:r>
          </a:p>
          <a:p>
            <a:r>
              <a:rPr lang="ru-RU" sz="2000" dirty="0" smtClean="0">
                <a:latin typeface="Times New Roman" panose="02020603050405020304" pitchFamily="18" charset="0"/>
                <a:cs typeface="Times New Roman" panose="02020603050405020304" pitchFamily="18" charset="0"/>
              </a:rPr>
              <a:t>Подростки как бы замирают в некоем «полуживом состоянии», и резка своего тела, дает им ощущение, что ты «живой», хотя бы на какое-то время, а физическая боль отвлекает их от боли душевной, которую они испытывают постоянно. Для них </a:t>
            </a:r>
            <a:r>
              <a:rPr lang="ru-RU" sz="2000" i="1" dirty="0" smtClean="0">
                <a:latin typeface="Times New Roman" panose="02020603050405020304" pitchFamily="18" charset="0"/>
                <a:cs typeface="Times New Roman" panose="02020603050405020304" pitchFamily="18" charset="0"/>
              </a:rPr>
              <a:t>резка</a:t>
            </a:r>
            <a:r>
              <a:rPr lang="ru-RU" sz="2000" dirty="0" smtClean="0">
                <a:latin typeface="Times New Roman" panose="02020603050405020304" pitchFamily="18" charset="0"/>
                <a:cs typeface="Times New Roman" panose="02020603050405020304" pitchFamily="18" charset="0"/>
              </a:rPr>
              <a:t>, это способ освобождения от накопленных эмоций, когда чаща их терпения переполняется.</a:t>
            </a:r>
          </a:p>
          <a:p>
            <a:endParaRPr lang="ru-RU"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404664"/>
            <a:ext cx="7786742" cy="6771084"/>
          </a:xfrm>
          <a:prstGeom prst="rect">
            <a:avLst/>
          </a:prstGeom>
        </p:spPr>
        <p:txBody>
          <a:bodyPr wrap="square">
            <a:spAutoFit/>
          </a:bodyPr>
          <a:lstStyle/>
          <a:p>
            <a:r>
              <a:rPr lang="ru-RU" sz="2200" dirty="0" smtClean="0">
                <a:latin typeface="Times New Roman" panose="02020603050405020304" pitchFamily="18" charset="0"/>
                <a:cs typeface="Times New Roman" panose="02020603050405020304" pitchFamily="18" charset="0"/>
              </a:rPr>
              <a:t>Подростки, выбравшие такой путь освобождения от накопленных эмоций, как правило, чувствуют себя очень одинокими, беспомощными, они живут в постоянном стрессе и беспокойстве, разрезая свое тело, они как бы выпускают свои эмоции и нежелательные чувства, как будто вскрывают нарыв, только не физический, а душевный. Этот способ освобождения от эмоциональных страданий быстро становится для них привычкой. </a:t>
            </a:r>
          </a:p>
          <a:p>
            <a:endParaRPr lang="ru-RU" sz="2200" dirty="0" smtClean="0">
              <a:latin typeface="Times New Roman" panose="02020603050405020304" pitchFamily="18" charset="0"/>
              <a:cs typeface="Times New Roman" panose="02020603050405020304" pitchFamily="18" charset="0"/>
            </a:endParaRPr>
          </a:p>
          <a:p>
            <a:pPr algn="ctr"/>
            <a:r>
              <a:rPr lang="ru-RU" sz="2200" b="1" dirty="0" smtClean="0">
                <a:solidFill>
                  <a:srgbClr val="FFFF00"/>
                </a:solidFill>
                <a:latin typeface="Times New Roman" panose="02020603050405020304" pitchFamily="18" charset="0"/>
                <a:cs typeface="Times New Roman" panose="02020603050405020304" pitchFamily="18" charset="0"/>
              </a:rPr>
              <a:t>Здоров ли психически подросток, который наносит себе порезы на теле.</a:t>
            </a:r>
            <a:endParaRPr lang="ru-RU" sz="2200" dirty="0" smtClean="0">
              <a:solidFill>
                <a:srgbClr val="FFFF00"/>
              </a:solidFill>
              <a:latin typeface="Times New Roman" panose="02020603050405020304" pitchFamily="18" charset="0"/>
              <a:cs typeface="Times New Roman" panose="02020603050405020304" pitchFamily="18" charset="0"/>
            </a:endParaRPr>
          </a:p>
          <a:p>
            <a:r>
              <a:rPr lang="ru-RU" sz="2200" dirty="0" smtClean="0">
                <a:latin typeface="Times New Roman" panose="02020603050405020304" pitchFamily="18" charset="0"/>
                <a:cs typeface="Times New Roman" panose="02020603050405020304" pitchFamily="18" charset="0"/>
              </a:rPr>
              <a:t>Этот вопрос больше всего волнует родителей, столкнувшихся с этой проблемой. Безусловно, эмоционально ребенок не в порядке, но чтобы выяснить какие, именно причины привели его к тому, что он начал резать свое тело, необходима комплексная диагностика </a:t>
            </a:r>
            <a:r>
              <a:rPr lang="ru-RU" sz="2200" dirty="0" err="1" smtClean="0">
                <a:latin typeface="Times New Roman" panose="02020603050405020304" pitchFamily="18" charset="0"/>
                <a:cs typeface="Times New Roman" panose="02020603050405020304" pitchFamily="18" charset="0"/>
              </a:rPr>
              <a:t>психоэмоционального</a:t>
            </a:r>
            <a:r>
              <a:rPr lang="ru-RU" sz="2200" dirty="0" smtClean="0">
                <a:latin typeface="Times New Roman" panose="02020603050405020304" pitchFamily="18" charset="0"/>
                <a:cs typeface="Times New Roman" panose="02020603050405020304" pitchFamily="18" charset="0"/>
              </a:rPr>
              <a:t> состояния подростка.</a:t>
            </a:r>
          </a:p>
          <a:p>
            <a:endParaRPr lang="ru-RU" sz="2000" dirty="0" smtClean="0"/>
          </a:p>
          <a:p>
            <a:endParaRPr lang="ru-RU" sz="2000" dirty="0" smtClean="0"/>
          </a:p>
          <a:p>
            <a:endParaRPr lang="ru-RU" sz="2000" dirty="0" smtClean="0"/>
          </a:p>
        </p:txBody>
      </p:sp>
    </p:spTree>
  </p:cSld>
  <p:clrMapOvr>
    <a:masterClrMapping/>
  </p:clrMapOvr>
</p:sld>
</file>

<file path=ppt/theme/theme1.xml><?xml version="1.0" encoding="utf-8"?>
<a:theme xmlns:a="http://schemas.openxmlformats.org/drawingml/2006/main" name="Техническ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Technic</Template>
  <TotalTime>1384</TotalTime>
  <Words>1743</Words>
  <Application>Microsoft Office PowerPoint</Application>
  <PresentationFormat>Экран (4:3)</PresentationFormat>
  <Paragraphs>140</Paragraphs>
  <Slides>24</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Calibri</vt:lpstr>
      <vt:lpstr>Franklin Gothic Book</vt:lpstr>
      <vt:lpstr>Times New Roman</vt:lpstr>
      <vt:lpstr>Wingdings 2</vt:lpstr>
      <vt:lpstr>Техническая</vt:lpstr>
      <vt:lpstr>Брюховецкий район  МБОУ СОШ №9 имени П.Ф. Захарченко  педагог-психолог  Нестеренко  светлана  александровна</vt:lpstr>
      <vt:lpstr>                                  Леус Э.В.   Тест  СДП (склонность к девиантному поведению) </vt:lpstr>
      <vt:lpstr>Беда, о которой молчат…</vt:lpstr>
      <vt:lpstr>Селфхарм  намеренное самоповреждающее поведение у подростков</vt:lpstr>
      <vt:lpstr>Презентация PowerPoint</vt:lpstr>
      <vt:lpstr>Презентация PowerPoint</vt:lpstr>
      <vt:lpstr>Виды  селфхарма</vt:lpstr>
      <vt:lpstr> Зачем подростки режут свое тело?  </vt:lpstr>
      <vt:lpstr>Презентация PowerPoint</vt:lpstr>
      <vt:lpstr>Статистика</vt:lpstr>
      <vt:lpstr>Презентация PowerPoint</vt:lpstr>
      <vt:lpstr>Базовые социальные факторы, запускающие самоповреждающее поведение</vt:lpstr>
      <vt:lpstr>Причины </vt:lpstr>
      <vt:lpstr>Причины </vt:lpstr>
      <vt:lpstr>3 основных теории, по какой причине такое поведение может повторятся</vt:lpstr>
      <vt:lpstr>Почему подростку нужно помогать</vt:lpstr>
      <vt:lpstr>Риски самоповреждающего поведения</vt:lpstr>
      <vt:lpstr>  На что следует обратить внимание, если вы подозреваете, что ваш знакомый подросток может причинять себе вред: </vt:lpstr>
      <vt:lpstr> Что нельзя делать при общении с подростком, который режет свое тело: </vt:lpstr>
      <vt:lpstr>Советы родителям и педагогам</vt:lpstr>
      <vt:lpstr>Советы родителям </vt:lpstr>
      <vt:lpstr>Советы родителям </vt:lpstr>
      <vt:lpstr>Поговорим о селфхарме. Реальный отзыв девушки Вконтакте  Способы замены: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 У И Ц И Д</dc:title>
  <dc:creator>школа №69</dc:creator>
  <cp:lastModifiedBy>Пользователь</cp:lastModifiedBy>
  <cp:revision>76</cp:revision>
  <dcterms:created xsi:type="dcterms:W3CDTF">2012-02-24T08:12:40Z</dcterms:created>
  <dcterms:modified xsi:type="dcterms:W3CDTF">2022-03-28T06:12:03Z</dcterms:modified>
</cp:coreProperties>
</file>