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08" r:id="rId1"/>
  </p:sldMasterIdLst>
  <p:sldIdLst>
    <p:sldId id="256" r:id="rId2"/>
    <p:sldId id="290" r:id="rId3"/>
    <p:sldId id="293" r:id="rId4"/>
    <p:sldId id="316" r:id="rId5"/>
    <p:sldId id="317" r:id="rId6"/>
    <p:sldId id="299" r:id="rId7"/>
    <p:sldId id="301" r:id="rId8"/>
    <p:sldId id="273" r:id="rId9"/>
    <p:sldId id="303" r:id="rId10"/>
    <p:sldId id="319" r:id="rId11"/>
    <p:sldId id="279" r:id="rId12"/>
    <p:sldId id="305" r:id="rId13"/>
    <p:sldId id="306" r:id="rId14"/>
    <p:sldId id="304" r:id="rId15"/>
    <p:sldId id="318" r:id="rId16"/>
    <p:sldId id="277" r:id="rId1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FED0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3" d="100"/>
          <a:sy n="83" d="100"/>
        </p:scale>
        <p:origin x="614" y="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 algn="ctr">
              <a:defRPr sz="3800">
                <a:solidFill>
                  <a:srgbClr val="262626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5194" y="4352544"/>
            <a:ext cx="6801612" cy="1239894"/>
          </a:xfrm>
          <a:noFill/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0EA64-D806-43AC-9DF2-F8C432F32B4C}" type="datetimeFigureOut">
              <a:rPr lang="en-US" smtClean="0"/>
              <a:t>3/22/2022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39656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F9C37B-1D36-470B-8223-D6C91242EC14}" type="datetimeFigureOut">
              <a:rPr lang="en-US" smtClean="0"/>
              <a:t>3/22/2022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53623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3112" y="937260"/>
            <a:ext cx="1298608" cy="498348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31136" y="937260"/>
            <a:ext cx="6198489" cy="498348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C6F52A-A82B-47A2-A83A-8C4C91F2D59F}" type="datetimeFigureOut">
              <a:rPr lang="en-US" smtClean="0"/>
              <a:t>3/22/2022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85975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0A7B3-6521-4DCA-87E5-044747A908C1}" type="datetimeFigureOut">
              <a:rPr lang="en-US" smtClean="0"/>
              <a:t>3/22/2022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7077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>
              <a:defRPr sz="3800">
                <a:solidFill>
                  <a:srgbClr val="262626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95194" y="4352465"/>
            <a:ext cx="6801612" cy="1265082"/>
          </a:xfrm>
        </p:spPr>
        <p:txBody>
          <a:bodyPr anchor="t" anchorCtr="1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0EA64-D806-43AC-9DF2-F8C432F32B4C}" type="datetimeFigureOut">
              <a:rPr lang="en-US" smtClean="0"/>
              <a:t>3/22/2022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671595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81912" y="2638044"/>
            <a:ext cx="4271771" cy="310198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38315" y="2638044"/>
            <a:ext cx="4270247" cy="310198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134690-1557-4C89-A502-4959FE7FAD70}" type="datetimeFigureOut">
              <a:rPr lang="en-US" smtClean="0"/>
              <a:t>3/22/2022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46559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8343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83436" y="3143250"/>
            <a:ext cx="4270248" cy="2596776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38316" y="3143250"/>
            <a:ext cx="4253484" cy="2596776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633831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7D4976-E339-4826-83B7-FBD03F55ECF8}" type="datetimeFigureOut">
              <a:rPr lang="en-US" smtClean="0"/>
              <a:t>3/22/2022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41232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037C31-9E7A-4F99-8774-A0E530DE1A42}" type="datetimeFigureOut">
              <a:rPr lang="en-US" smtClean="0"/>
              <a:t>3/22/2022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66811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8504F-A551-4DE0-9316-4DCD1D8CC752}" type="datetimeFigureOut">
              <a:rPr lang="en-US" smtClean="0"/>
              <a:t>3/22/2022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97743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4672" y="2243828"/>
            <a:ext cx="4486656" cy="1141497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rm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36080" y="804672"/>
            <a:ext cx="4815840" cy="5248656"/>
          </a:xfrm>
        </p:spPr>
        <p:txBody>
          <a:bodyPr>
            <a:normAutofit/>
          </a:bodyPr>
          <a:lstStyle>
            <a:lvl1pPr>
              <a:defRPr sz="19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6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6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0EA64-D806-43AC-9DF2-F8C432F32B4C}" type="datetimeFigureOut">
              <a:rPr lang="en-US" smtClean="0"/>
              <a:t>3/22/2022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67503" cy="320040"/>
          </a:xfrm>
        </p:spPr>
        <p:txBody>
          <a:bodyPr/>
          <a:lstStyle>
            <a:lvl1pPr>
              <a:defRPr>
                <a:solidFill>
                  <a:srgbClr val="FFFFFF">
                    <a:alpha val="69804"/>
                  </a:srgb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45225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0" y="0"/>
            <a:ext cx="6095999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8523" y="2243828"/>
            <a:ext cx="4494998" cy="1134640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9" y="0"/>
            <a:ext cx="6102097" cy="6858000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3200">
                <a:solidFill>
                  <a:schemeClr val="tx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dirty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7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90000"/>
                  </a:srgbClr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</a:defRPr>
            </a:lvl1pPr>
          </a:lstStyle>
          <a:p>
            <a:fld id="{1160EA64-D806-43AC-9DF2-F8C432F32B4C}" type="datetimeFigureOut">
              <a:rPr lang="en-US" smtClean="0"/>
              <a:pPr/>
              <a:t>3/22/2022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8523" y="6236208"/>
            <a:ext cx="5103729" cy="32004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99791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231136" y="964692"/>
            <a:ext cx="7729728" cy="1188720"/>
          </a:xfrm>
          <a:prstGeom prst="rect">
            <a:avLst/>
          </a:prstGeom>
          <a:solidFill>
            <a:schemeClr val="bg1"/>
          </a:solidFill>
          <a:ln w="31750" cap="sq">
            <a:solidFill>
              <a:schemeClr val="tx1">
                <a:lumMod val="75000"/>
                <a:lumOff val="25000"/>
              </a:schemeClr>
            </a:solidFill>
            <a:miter lim="800000"/>
          </a:ln>
        </p:spPr>
        <p:txBody>
          <a:bodyPr vert="horz" lIns="182880" tIns="182880" rIns="182880" bIns="18288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31136" y="2638044"/>
            <a:ext cx="7729728" cy="31019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821429" y="6238816"/>
            <a:ext cx="2753746" cy="3239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fld id="{1160EA64-D806-43AC-9DF2-F8C432F32B4C}" type="datetimeFigureOut">
              <a:rPr lang="en-US" smtClean="0"/>
              <a:t>3/22/2022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600200" y="6236208"/>
            <a:ext cx="5901189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58922" y="6217920"/>
            <a:ext cx="365760" cy="365760"/>
          </a:xfrm>
          <a:prstGeom prst="ellipse">
            <a:avLst/>
          </a:prstGeom>
          <a:solidFill>
            <a:srgbClr val="1D1D1D">
              <a:alpha val="70000"/>
            </a:srgbClr>
          </a:solidFill>
        </p:spPr>
        <p:txBody>
          <a:bodyPr vert="horz" lIns="18288" tIns="45720" rIns="18288" bIns="45720" rtlCol="0" anchor="ctr">
            <a:noAutofit/>
          </a:bodyPr>
          <a:lstStyle>
            <a:lvl1pPr algn="ctr">
              <a:defRPr sz="1100" spc="0" baseline="0">
                <a:solidFill>
                  <a:srgbClr val="FFFFFF"/>
                </a:solidFill>
              </a:defRPr>
            </a:lvl1pPr>
          </a:lstStyle>
          <a:p>
            <a:fld id="{8A7A6979-0714-4377-B894-6BE4C2D6E20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72332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hf sldNum="0" hdr="0" ft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2800" kern="1200" cap="all" spc="200" baseline="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31286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48431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65735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882775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rosinfostat.ru/braki-razvodi/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6961E8A-C27B-460B-B5A7-6646C65DEEE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60582" y="665018"/>
            <a:ext cx="9631218" cy="3367646"/>
          </a:xfrm>
        </p:spPr>
        <p:txBody>
          <a:bodyPr>
            <a:normAutofit fontScale="90000"/>
          </a:bodyPr>
          <a:lstStyle/>
          <a:p>
            <a:r>
              <a:rPr lang="ru-RU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«Особенности работы школьного психолога с детьми "группы риска" и их родителями (в рамках работы по профилактике суицидального поведения подростков)».</a:t>
            </a:r>
            <a:endParaRPr lang="ru-RU" dirty="0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A922B7FF-767E-4AE6-9F51-8BD9B576F2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695193" y="4352544"/>
            <a:ext cx="8360733" cy="2196038"/>
          </a:xfrm>
        </p:spPr>
        <p:txBody>
          <a:bodyPr>
            <a:noAutofit/>
          </a:bodyPr>
          <a:lstStyle/>
          <a:p>
            <a:r>
              <a:rPr lang="ru-RU" sz="2800" b="1" dirty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Подготовила: педагог-психолог МБОУ СОШ № 11</a:t>
            </a:r>
          </a:p>
          <a:p>
            <a:r>
              <a:rPr lang="ru-RU" sz="2800" b="1" dirty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Костенко-Колесник Е.В.</a:t>
            </a:r>
          </a:p>
        </p:txBody>
      </p:sp>
    </p:spTree>
    <p:extLst>
      <p:ext uri="{BB962C8B-B14F-4D97-AF65-F5344CB8AC3E}">
        <p14:creationId xmlns:p14="http://schemas.microsoft.com/office/powerpoint/2010/main" val="427019778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D402F24-B342-4FA6-8FCF-ABB08C4E26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0508" y="119056"/>
            <a:ext cx="9799783" cy="499780"/>
          </a:xfrm>
        </p:spPr>
        <p:txBody>
          <a:bodyPr>
            <a:noAutofit/>
          </a:bodyPr>
          <a:lstStyle/>
          <a:p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Методики диагностики суицидального поведения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1482A54D-6AC2-44BD-854B-22FC6883020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0909" t="24646" r="25303" b="7206"/>
          <a:stretch/>
        </p:blipFill>
        <p:spPr>
          <a:xfrm>
            <a:off x="2346037" y="636452"/>
            <a:ext cx="7106827" cy="6221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34323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3">
            <a:extLst>
              <a:ext uri="{FF2B5EF4-FFF2-40B4-BE49-F238E27FC236}">
                <a16:creationId xmlns:a16="http://schemas.microsoft.com/office/drawing/2014/main" id="{8CCBFCF8-9FD9-4D0B-90CD-1513290379F4}"/>
              </a:ext>
            </a:extLst>
          </p:cNvPr>
          <p:cNvSpPr txBox="1">
            <a:spLocks/>
          </p:cNvSpPr>
          <p:nvPr/>
        </p:nvSpPr>
        <p:spPr>
          <a:xfrm>
            <a:off x="387928" y="147783"/>
            <a:ext cx="11360728" cy="812799"/>
          </a:xfrm>
          <a:prstGeom prst="rect">
            <a:avLst/>
          </a:prstGeom>
          <a:solidFill>
            <a:srgbClr val="FFFFFF"/>
          </a:solidFill>
          <a:ln w="38100" cap="sq">
            <a:solidFill>
              <a:srgbClr val="404040"/>
            </a:solidFill>
            <a:miter lim="800000"/>
          </a:ln>
        </p:spPr>
        <p:txBody>
          <a:bodyPr vert="horz" lIns="274320" tIns="182880" rIns="274320" bIns="182880" rtlCol="0" anchor="ctr" anchorCtr="1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800" kern="1200" cap="all" spc="200" baseline="0">
                <a:solidFill>
                  <a:srgbClr val="262626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20000"/>
              </a:lnSpc>
            </a:pPr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Помощь в поиске путей выхода из кризиса (кризисное сопровождение)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18E3D2D-12ED-4F0F-9483-21B079118EDA}"/>
              </a:ext>
            </a:extLst>
          </p:cNvPr>
          <p:cNvSpPr txBox="1"/>
          <p:nvPr/>
        </p:nvSpPr>
        <p:spPr>
          <a:xfrm>
            <a:off x="197426" y="1133251"/>
            <a:ext cx="11797148" cy="5410712"/>
          </a:xfrm>
          <a:prstGeom prst="rect">
            <a:avLst/>
          </a:prstGeom>
          <a:solidFill>
            <a:schemeClr val="tx1"/>
          </a:solidFill>
        </p:spPr>
        <p:txBody>
          <a:bodyPr wrap="square">
            <a:spAutoFit/>
          </a:bodyPr>
          <a:lstStyle/>
          <a:p>
            <a:pPr marL="514350" indent="-514350">
              <a:lnSpc>
                <a:spcPct val="90000"/>
              </a:lnSpc>
              <a:buAutoNum type="arabicPeriod"/>
            </a:pPr>
            <a:r>
              <a:rPr lang="ru-RU" sz="3200" b="1" i="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Внимание к каждому ребенку! </a:t>
            </a:r>
            <a:r>
              <a:rPr lang="ru-RU" sz="3200" b="1" i="0" dirty="0">
                <a:solidFill>
                  <a:srgbClr val="3FED0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За любое суицидальное поведение ребенка в ответе взрослые.</a:t>
            </a:r>
          </a:p>
          <a:p>
            <a:pPr marL="514350" indent="-514350">
              <a:lnSpc>
                <a:spcPct val="90000"/>
              </a:lnSpc>
              <a:buAutoNum type="arabicPeriod"/>
            </a:pPr>
            <a:r>
              <a:rPr lang="ru-RU" sz="3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Проведение бесед с подростком, у которого выявлены признаки суицидального поведения</a:t>
            </a:r>
          </a:p>
          <a:p>
            <a:pPr marL="514350" indent="-514350">
              <a:lnSpc>
                <a:spcPct val="90000"/>
              </a:lnSpc>
              <a:buAutoNum type="arabicPeriod"/>
            </a:pPr>
            <a:r>
              <a:rPr lang="ru-RU" sz="3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Консультирование родителей детей,  склонных к суициду, составление рекомендаций</a:t>
            </a:r>
          </a:p>
          <a:p>
            <a:pPr marL="514350" indent="-514350">
              <a:lnSpc>
                <a:spcPct val="90000"/>
              </a:lnSpc>
              <a:buAutoNum type="arabicPeriod"/>
            </a:pPr>
            <a:r>
              <a:rPr lang="ru-RU" sz="3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Вовлечение подростков в активную деятельность </a:t>
            </a:r>
            <a:r>
              <a:rPr lang="ru-RU" sz="3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(общественную, спортивную, благотворительную и пр.)</a:t>
            </a:r>
          </a:p>
          <a:p>
            <a:pPr marL="514350" indent="-514350">
              <a:lnSpc>
                <a:spcPct val="90000"/>
              </a:lnSpc>
              <a:buAutoNum type="arabicPeriod"/>
            </a:pPr>
            <a:r>
              <a:rPr lang="ru-RU" sz="3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Контроль социальных сетей, групп, мониторинг интересов ребенка.</a:t>
            </a:r>
          </a:p>
          <a:p>
            <a:pPr marL="514350" indent="-514350">
              <a:lnSpc>
                <a:spcPct val="90000"/>
              </a:lnSpc>
              <a:buAutoNum type="arabicPeriod"/>
            </a:pPr>
            <a:r>
              <a:rPr lang="ru-RU" sz="3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Профилактика депрессий</a:t>
            </a:r>
          </a:p>
          <a:p>
            <a:pPr marL="514350" indent="-514350">
              <a:lnSpc>
                <a:spcPct val="90000"/>
              </a:lnSpc>
              <a:buAutoNum type="arabicPeriod"/>
            </a:pPr>
            <a:r>
              <a:rPr lang="ru-RU" sz="3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Оптимизация межличностных отношений в классе, семье.</a:t>
            </a:r>
          </a:p>
        </p:txBody>
      </p:sp>
      <p:sp>
        <p:nvSpPr>
          <p:cNvPr id="12" name="Заголовок 3">
            <a:extLst>
              <a:ext uri="{FF2B5EF4-FFF2-40B4-BE49-F238E27FC236}">
                <a16:creationId xmlns:a16="http://schemas.microsoft.com/office/drawing/2014/main" id="{F2C960DC-DEAF-488A-B85C-85C9C0EF550C}"/>
              </a:ext>
            </a:extLst>
          </p:cNvPr>
          <p:cNvSpPr txBox="1">
            <a:spLocks/>
          </p:cNvSpPr>
          <p:nvPr/>
        </p:nvSpPr>
        <p:spPr>
          <a:xfrm>
            <a:off x="147781" y="117111"/>
            <a:ext cx="11970327" cy="812799"/>
          </a:xfrm>
          <a:prstGeom prst="rect">
            <a:avLst/>
          </a:prstGeom>
          <a:solidFill>
            <a:srgbClr val="FFFFFF"/>
          </a:solidFill>
          <a:ln w="38100" cap="sq">
            <a:solidFill>
              <a:srgbClr val="404040"/>
            </a:solidFill>
            <a:miter lim="800000"/>
          </a:ln>
        </p:spPr>
        <p:txBody>
          <a:bodyPr vert="horz" lIns="274320" tIns="182880" rIns="274320" bIns="182880" rtlCol="0" anchor="ctr" anchorCtr="1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800" kern="1200" cap="all" spc="200" baseline="0">
                <a:solidFill>
                  <a:srgbClr val="262626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20000"/>
              </a:lnSpc>
            </a:pPr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Профилактика суицидального поведения детей и подростков</a:t>
            </a:r>
          </a:p>
        </p:txBody>
      </p:sp>
    </p:spTree>
    <p:extLst>
      <p:ext uri="{BB962C8B-B14F-4D97-AF65-F5344CB8AC3E}">
        <p14:creationId xmlns:p14="http://schemas.microsoft.com/office/powerpoint/2010/main" val="328927762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2A42E7F4-B436-4D55-AA40-1CC0506BDA1C}"/>
              </a:ext>
            </a:extLst>
          </p:cNvPr>
          <p:cNvSpPr txBox="1"/>
          <p:nvPr/>
        </p:nvSpPr>
        <p:spPr>
          <a:xfrm>
            <a:off x="184726" y="1006764"/>
            <a:ext cx="11914909" cy="5410712"/>
          </a:xfrm>
          <a:prstGeom prst="rect">
            <a:avLst/>
          </a:prstGeom>
          <a:solidFill>
            <a:schemeClr val="tx1"/>
          </a:solidFill>
        </p:spPr>
        <p:txBody>
          <a:bodyPr wrap="square">
            <a:spAutoFit/>
          </a:bodyPr>
          <a:lstStyle/>
          <a:p>
            <a:pPr marL="285750" lvl="0" indent="-285750" fontAlgn="base">
              <a:lnSpc>
                <a:spcPct val="90000"/>
              </a:lnSpc>
              <a:buSzPts val="1000"/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ru-RU" sz="2400" b="1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внимательно слушать собеседника;</a:t>
            </a:r>
          </a:p>
          <a:p>
            <a:pPr marL="342900" lvl="0" indent="-342900" fontAlgn="base">
              <a:lnSpc>
                <a:spcPct val="90000"/>
              </a:lnSpc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2400" b="1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не выражать удивления услышанным и не осуждать его за любые, даже самые шокирующие высказывания;</a:t>
            </a:r>
          </a:p>
          <a:p>
            <a:pPr marL="342900" lvl="0" indent="-342900" fontAlgn="base">
              <a:lnSpc>
                <a:spcPct val="90000"/>
              </a:lnSpc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2400" b="1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не спорить и не настаивать на том, что его беда ничтожна;</a:t>
            </a:r>
          </a:p>
          <a:p>
            <a:pPr marL="342900" lvl="0" indent="-342900" fontAlgn="base">
              <a:lnSpc>
                <a:spcPct val="90000"/>
              </a:lnSpc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2400" b="1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постараться развеять романтически-трагедийный ореол представлений подростка о собственной смерти;</a:t>
            </a:r>
          </a:p>
          <a:p>
            <a:pPr marL="342900" lvl="0" indent="-342900" fontAlgn="base">
              <a:lnSpc>
                <a:spcPct val="90000"/>
              </a:lnSpc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2400" b="1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не предлагать неоправданных утешений, но подчеркнуть временный характер проблемы;</a:t>
            </a:r>
          </a:p>
          <a:p>
            <a:pPr marL="342900" lvl="0" indent="-342900" fontAlgn="base">
              <a:lnSpc>
                <a:spcPct val="90000"/>
              </a:lnSpc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2400" b="1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стремиться вселить в подростка надежду; она должна быть реалистичной и направленной на укрепление его сил и возможностей,</a:t>
            </a:r>
          </a:p>
          <a:p>
            <a:pPr marL="342900" lvl="0" indent="-342900" fontAlgn="base">
              <a:lnSpc>
                <a:spcPct val="90000"/>
              </a:lnSpc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2400" b="1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оцените серьезность намерений и чувств ребенка, если он уже имеет конкретный план самоубийства - ему срочно нужна помощь,</a:t>
            </a:r>
          </a:p>
          <a:p>
            <a:pPr marL="342900" lvl="0" indent="-342900" fontAlgn="base">
              <a:lnSpc>
                <a:spcPct val="90000"/>
              </a:lnSpc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2400" b="1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оцените глубину эмоционального кризиса, замечайте детали,</a:t>
            </a:r>
          </a:p>
          <a:p>
            <a:pPr marL="342900" lvl="0" indent="-342900" fontAlgn="base">
              <a:lnSpc>
                <a:spcPct val="90000"/>
              </a:lnSpc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2400" b="1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внимательно отнеситесь ко всем, даже самым незначительным обидам и жалобам, подросток может не давать волю чувствам, скрывая свои проблемы</a:t>
            </a:r>
          </a:p>
          <a:p>
            <a:pPr marL="342900" lvl="0" indent="-342900" fontAlgn="base">
              <a:lnSpc>
                <a:spcPct val="90000"/>
              </a:lnSpc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2400" b="1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не бойтесь прямо спросить ребенка, не думает ли он (или она) о самоубийстве.</a:t>
            </a:r>
          </a:p>
        </p:txBody>
      </p:sp>
      <p:sp>
        <p:nvSpPr>
          <p:cNvPr id="7" name="Заголовок 3">
            <a:extLst>
              <a:ext uri="{FF2B5EF4-FFF2-40B4-BE49-F238E27FC236}">
                <a16:creationId xmlns:a16="http://schemas.microsoft.com/office/drawing/2014/main" id="{5E3CBCAB-36EF-4826-9D10-36D15A41464A}"/>
              </a:ext>
            </a:extLst>
          </p:cNvPr>
          <p:cNvSpPr txBox="1">
            <a:spLocks/>
          </p:cNvSpPr>
          <p:nvPr/>
        </p:nvSpPr>
        <p:spPr>
          <a:xfrm>
            <a:off x="415636" y="117111"/>
            <a:ext cx="11360728" cy="812799"/>
          </a:xfrm>
          <a:prstGeom prst="rect">
            <a:avLst/>
          </a:prstGeom>
          <a:solidFill>
            <a:srgbClr val="FFFFFF"/>
          </a:solidFill>
          <a:ln w="38100" cap="sq">
            <a:solidFill>
              <a:srgbClr val="404040"/>
            </a:solidFill>
            <a:miter lim="800000"/>
          </a:ln>
        </p:spPr>
        <p:txBody>
          <a:bodyPr vert="horz" lIns="274320" tIns="182880" rIns="274320" bIns="182880" rtlCol="0" anchor="ctr" anchorCtr="1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800" kern="1200" cap="all" spc="200" baseline="0">
                <a:solidFill>
                  <a:srgbClr val="262626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400" b="1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Рекомендации при проведении беседы с подростком, склонным к суициду</a:t>
            </a:r>
            <a:endParaRPr lang="ru-RU" sz="2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5867115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3">
            <a:extLst>
              <a:ext uri="{FF2B5EF4-FFF2-40B4-BE49-F238E27FC236}">
                <a16:creationId xmlns:a16="http://schemas.microsoft.com/office/drawing/2014/main" id="{44C9E0CC-A772-4AF2-A212-128C36826CD2}"/>
              </a:ext>
            </a:extLst>
          </p:cNvPr>
          <p:cNvSpPr txBox="1">
            <a:spLocks/>
          </p:cNvSpPr>
          <p:nvPr/>
        </p:nvSpPr>
        <p:spPr>
          <a:xfrm>
            <a:off x="461817" y="24747"/>
            <a:ext cx="11360728" cy="446307"/>
          </a:xfrm>
          <a:prstGeom prst="rect">
            <a:avLst/>
          </a:prstGeom>
          <a:solidFill>
            <a:srgbClr val="FFFFFF"/>
          </a:solidFill>
          <a:ln w="38100" cap="sq">
            <a:solidFill>
              <a:srgbClr val="404040"/>
            </a:solidFill>
            <a:miter lim="800000"/>
          </a:ln>
        </p:spPr>
        <p:txBody>
          <a:bodyPr vert="horz" lIns="274320" tIns="182880" rIns="274320" bIns="182880" rtlCol="0" anchor="ctr" anchorCtr="1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800" kern="1200" cap="all" spc="200" baseline="0">
                <a:solidFill>
                  <a:srgbClr val="262626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20000"/>
              </a:lnSpc>
            </a:pPr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Рекомендации родителям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5A48F32-8EA2-42ED-95ED-0FF3D8FAFAA5}"/>
              </a:ext>
            </a:extLst>
          </p:cNvPr>
          <p:cNvSpPr txBox="1"/>
          <p:nvPr/>
        </p:nvSpPr>
        <p:spPr>
          <a:xfrm>
            <a:off x="461817" y="562401"/>
            <a:ext cx="11268363" cy="6213689"/>
          </a:xfrm>
          <a:prstGeom prst="rect">
            <a:avLst/>
          </a:prstGeom>
          <a:solidFill>
            <a:schemeClr val="tx1"/>
          </a:solidFill>
        </p:spPr>
        <p:txBody>
          <a:bodyPr wrap="square">
            <a:spAutoFit/>
          </a:bodyPr>
          <a:lstStyle/>
          <a:p>
            <a:pPr marL="342900" lvl="0" indent="-342900" fontAlgn="base">
              <a:lnSpc>
                <a:spcPct val="107000"/>
              </a:lnSpc>
              <a:spcAft>
                <a:spcPts val="800"/>
              </a:spcAft>
              <a:buSzPts val="1000"/>
              <a:buFont typeface="Wingdings" panose="05000000000000000000" pitchFamily="2" charset="2"/>
              <a:buChar char="Ø"/>
              <a:tabLst>
                <a:tab pos="457200" algn="l"/>
              </a:tabLst>
            </a:pPr>
            <a:r>
              <a:rPr lang="ru-RU" sz="2400" b="1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ни в коем случае не оставлять нерешенными проблемы, касающиеся сохранения физического и психического здоровья ребенка;</a:t>
            </a:r>
          </a:p>
          <a:p>
            <a:pPr marL="342900" lvl="0" indent="-342900" fontAlgn="base">
              <a:lnSpc>
                <a:spcPct val="107000"/>
              </a:lnSpc>
              <a:spcAft>
                <a:spcPts val="800"/>
              </a:spcAft>
              <a:buSzPts val="1000"/>
              <a:buFont typeface="Wingdings" panose="05000000000000000000" pitchFamily="2" charset="2"/>
              <a:buChar char="Ø"/>
              <a:tabLst>
                <a:tab pos="457200" algn="l"/>
              </a:tabLst>
            </a:pPr>
            <a:r>
              <a:rPr lang="ru-RU" sz="2400" b="1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анализировать вместе с сыном или дочерью каждую трудную ситуацию;</a:t>
            </a:r>
          </a:p>
          <a:p>
            <a:pPr marL="342900" lvl="0" indent="-342900" fontAlgn="base">
              <a:lnSpc>
                <a:spcPct val="107000"/>
              </a:lnSpc>
              <a:spcAft>
                <a:spcPts val="800"/>
              </a:spcAft>
              <a:buSzPts val="1000"/>
              <a:buFont typeface="Wingdings" panose="05000000000000000000" pitchFamily="2" charset="2"/>
              <a:buChar char="Ø"/>
              <a:tabLst>
                <a:tab pos="457200" algn="l"/>
              </a:tabLst>
            </a:pPr>
            <a:r>
              <a:rPr lang="ru-RU" sz="2400" b="1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учить ребенка с раннего детства принимать ответственность за свои поступки и решения, предвидеть последствия поступков. Сформируйте у него потребность задаваться вопросом: "Что будет, если...";</a:t>
            </a:r>
          </a:p>
          <a:p>
            <a:pPr marL="342900" lvl="0" indent="-342900" fontAlgn="base">
              <a:lnSpc>
                <a:spcPct val="107000"/>
              </a:lnSpc>
              <a:spcAft>
                <a:spcPts val="800"/>
              </a:spcAft>
              <a:buSzPts val="1000"/>
              <a:buFont typeface="Wingdings" panose="05000000000000000000" pitchFamily="2" charset="2"/>
              <a:buChar char="Ø"/>
              <a:tabLst>
                <a:tab pos="457200" algn="l"/>
              </a:tabLst>
            </a:pPr>
            <a:r>
              <a:rPr lang="ru-RU" sz="2400" b="1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воспитывать в ребенке привычку рассказывать родителям не только о своих достижениях, но и о тревогах, сомнениях, страхах;</a:t>
            </a:r>
          </a:p>
          <a:p>
            <a:pPr marL="342900" lvl="0" indent="-342900" fontAlgn="base">
              <a:lnSpc>
                <a:spcPct val="107000"/>
              </a:lnSpc>
              <a:spcAft>
                <a:spcPts val="800"/>
              </a:spcAft>
              <a:buSzPts val="1000"/>
              <a:buFont typeface="Wingdings" panose="05000000000000000000" pitchFamily="2" charset="2"/>
              <a:buChar char="Ø"/>
              <a:tabLst>
                <a:tab pos="457200" algn="l"/>
              </a:tabLst>
            </a:pPr>
            <a:r>
              <a:rPr lang="ru-RU" sz="2400" b="1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не опаздывать с ответами на его вопросы по различным проблемам физиологии;</a:t>
            </a:r>
          </a:p>
          <a:p>
            <a:pPr marL="342900" lvl="0" indent="-342900" fontAlgn="base">
              <a:lnSpc>
                <a:spcPct val="107000"/>
              </a:lnSpc>
              <a:spcAft>
                <a:spcPts val="800"/>
              </a:spcAft>
              <a:buSzPts val="1000"/>
              <a:buFont typeface="Wingdings" panose="05000000000000000000" pitchFamily="2" charset="2"/>
              <a:buChar char="Ø"/>
              <a:tabLst>
                <a:tab pos="457200" algn="l"/>
              </a:tabLst>
            </a:pPr>
            <a:r>
              <a:rPr lang="ru-RU" sz="2400" b="1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не иронизировать над ребенком, если в какой-то ситуации он оказался слабым физически и морально, помочь ему и поддержать его, указать возможные пути решения возникшей проблемы. </a:t>
            </a:r>
          </a:p>
          <a:p>
            <a:pPr marL="342900" lvl="0" indent="-342900" fontAlgn="base">
              <a:lnSpc>
                <a:spcPct val="107000"/>
              </a:lnSpc>
              <a:spcAft>
                <a:spcPts val="800"/>
              </a:spcAft>
              <a:buSzPts val="1000"/>
              <a:buFont typeface="Wingdings" panose="05000000000000000000" pitchFamily="2" charset="2"/>
              <a:buChar char="Ø"/>
              <a:tabLst>
                <a:tab pos="457200" algn="l"/>
              </a:tabLst>
            </a:pPr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Обратиться к специалисту</a:t>
            </a:r>
            <a:endParaRPr lang="ru-RU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7186993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3">
            <a:extLst>
              <a:ext uri="{FF2B5EF4-FFF2-40B4-BE49-F238E27FC236}">
                <a16:creationId xmlns:a16="http://schemas.microsoft.com/office/drawing/2014/main" id="{2C72D25C-6273-4914-8631-3198F7D5D421}"/>
              </a:ext>
            </a:extLst>
          </p:cNvPr>
          <p:cNvSpPr txBox="1">
            <a:spLocks/>
          </p:cNvSpPr>
          <p:nvPr/>
        </p:nvSpPr>
        <p:spPr>
          <a:xfrm>
            <a:off x="387928" y="147783"/>
            <a:ext cx="11360728" cy="812799"/>
          </a:xfrm>
          <a:prstGeom prst="rect">
            <a:avLst/>
          </a:prstGeom>
          <a:solidFill>
            <a:srgbClr val="FFFFFF"/>
          </a:solidFill>
          <a:ln w="38100" cap="sq">
            <a:solidFill>
              <a:srgbClr val="404040"/>
            </a:solidFill>
            <a:miter lim="800000"/>
          </a:ln>
        </p:spPr>
        <p:txBody>
          <a:bodyPr vert="horz" lIns="274320" tIns="182880" rIns="274320" bIns="182880" rtlCol="0" anchor="ctr" anchorCtr="1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800" kern="1200" cap="all" spc="200" baseline="0">
                <a:solidFill>
                  <a:srgbClr val="262626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20000"/>
              </a:lnSpc>
            </a:pPr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Рекомендуемые действия по профилактике  суицида подростка 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C6CC1221-2036-460C-B0E1-6469AEE88BE9}"/>
              </a:ext>
            </a:extLst>
          </p:cNvPr>
          <p:cNvSpPr txBox="1"/>
          <p:nvPr/>
        </p:nvSpPr>
        <p:spPr>
          <a:xfrm>
            <a:off x="110836" y="1034472"/>
            <a:ext cx="11711709" cy="5262979"/>
          </a:xfrm>
          <a:prstGeom prst="rect">
            <a:avLst/>
          </a:prstGeom>
          <a:solidFill>
            <a:schemeClr val="tx1"/>
          </a:solidFill>
        </p:spPr>
        <p:txBody>
          <a:bodyPr wrap="square">
            <a:spAutoFit/>
          </a:bodyPr>
          <a:lstStyle/>
          <a:p>
            <a:pPr marL="342900" indent="-342900" algn="just" fontAlgn="base">
              <a:buAutoNum type="arabicPeriod"/>
            </a:pPr>
            <a:r>
              <a:rPr lang="ru-RU" sz="2400" b="1" dirty="0">
                <a:solidFill>
                  <a:srgbClr val="22324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Установить (укрепить) доверительное отношение посредством бесед, обсуждения событий, пережитых вместе (экскурсия, просмотр фильма, чтение книги и пр.)</a:t>
            </a:r>
            <a:endParaRPr lang="ru-RU" sz="2400" b="1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 fontAlgn="base">
              <a:buAutoNum type="arabicPeriod"/>
            </a:pPr>
            <a:r>
              <a:rPr lang="ru-RU" sz="2400" b="1" dirty="0">
                <a:solidFill>
                  <a:srgbClr val="22324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Поддерживать позитивный настрой</a:t>
            </a:r>
            <a:r>
              <a:rPr lang="ru-RU" sz="2400" b="1" dirty="0">
                <a:solidFill>
                  <a:srgbClr val="22324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строить планы на будущее, </a:t>
            </a:r>
            <a:r>
              <a:rPr lang="ru-RU" sz="2400" b="1" dirty="0">
                <a:solidFill>
                  <a:srgbClr val="22324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повышать самооценку ребенка, раскрывая  ресурсы его личности. </a:t>
            </a:r>
            <a:r>
              <a:rPr lang="ru-RU" sz="2400" b="1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Не надо сравнивать его с другими ребятами – более успешными и добродушными. </a:t>
            </a:r>
          </a:p>
          <a:p>
            <a:pPr marL="342900" indent="-342900" algn="just" fontAlgn="base">
              <a:buAutoNum type="arabicPeriod"/>
            </a:pPr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Организовать совместное времяпровождение, </a:t>
            </a:r>
            <a:r>
              <a:rPr lang="ru-RU" sz="2400" b="1" dirty="0">
                <a:solidFill>
                  <a:srgbClr val="22324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внести разнообразие в обыденную жизнь: ездить в выходные на увлекательные экскурсии, придумывать новые способы выполнения домашних обязанностей, посетить кинотеатр, выставки. </a:t>
            </a:r>
          </a:p>
          <a:p>
            <a:pPr marL="342900" indent="-342900" algn="just" fontAlgn="base">
              <a:buAutoNum type="arabicPeriod"/>
            </a:pPr>
            <a:r>
              <a:rPr lang="ru-RU" sz="2400" b="1" dirty="0">
                <a:solidFill>
                  <a:srgbClr val="22324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Можно завести домашнее животное – забота о беззащитном существе может мобилизовать ребенка и настроить его на позитивный лад.</a:t>
            </a:r>
          </a:p>
          <a:p>
            <a:pPr marL="342900" indent="-342900" algn="just" fontAlgn="base">
              <a:buAutoNum type="arabicPeriod"/>
            </a:pPr>
            <a:r>
              <a:rPr lang="ru-RU" sz="2400" b="1" dirty="0">
                <a:solidFill>
                  <a:srgbClr val="22324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2400" b="1" dirty="0">
                <a:solidFill>
                  <a:srgbClr val="22324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одростку необходимо соблюдать режим дня. Проследить за тем, чтобы он хорошо высыпался, нормально питался, достаточно времени находился на свежем воздухе, занимался подвижными видами спорта.</a:t>
            </a:r>
            <a:endParaRPr lang="ru-RU" sz="24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0810391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9CF322F-22E5-47AD-AF9E-DD28820FFC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7272" y="19346"/>
            <a:ext cx="11333018" cy="544946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Обращение к одноклассникам, друзьям: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8E68ED83-E7D5-41C4-9357-B7706426271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5303" t="26397" r="19924" b="22290"/>
          <a:stretch/>
        </p:blipFill>
        <p:spPr>
          <a:xfrm>
            <a:off x="577272" y="817720"/>
            <a:ext cx="5458692" cy="3519056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AE19C606-731A-4498-892E-20C948B87F2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7348" t="25859" r="18107" b="18384"/>
          <a:stretch/>
        </p:blipFill>
        <p:spPr>
          <a:xfrm>
            <a:off x="6492764" y="701964"/>
            <a:ext cx="3722654" cy="4756723"/>
          </a:xfrm>
          <a:prstGeom prst="rect">
            <a:avLst/>
          </a:prstGeom>
        </p:spPr>
      </p:pic>
      <p:pic>
        <p:nvPicPr>
          <p:cNvPr id="8" name="Picture 2" descr="D:\СОЦ ПЕДАГОГ  2011\МОИ презентации\Суицид дети\40316.jpg">
            <a:extLst>
              <a:ext uri="{FF2B5EF4-FFF2-40B4-BE49-F238E27FC236}">
                <a16:creationId xmlns:a16="http://schemas.microsoft.com/office/drawing/2014/main" id="{56A1CDB0-99FB-4BBF-A979-7731C099F9B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8447" y="4612121"/>
            <a:ext cx="3134536" cy="20888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3" descr="D:\СОЦ ПЕДАГОГ  2011\МОИ презентации\Суицид дети\davay-ostanemsya-druzyami-druzhba-mezhdu-muzhchinoy-i-zhenschinoy(1).jpg">
            <a:extLst>
              <a:ext uri="{FF2B5EF4-FFF2-40B4-BE49-F238E27FC236}">
                <a16:creationId xmlns:a16="http://schemas.microsoft.com/office/drawing/2014/main" id="{46863A17-99E6-4A29-B9DB-D45380849B7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153" b="13131"/>
          <a:stretch/>
        </p:blipFill>
        <p:spPr bwMode="auto">
          <a:xfrm>
            <a:off x="9688946" y="4869714"/>
            <a:ext cx="2302394" cy="19737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7117716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C23E91C-5287-49CD-9BC6-9EAFD68B9C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19218" y="5571927"/>
            <a:ext cx="7729728" cy="1188720"/>
          </a:xfrm>
        </p:spPr>
        <p:txBody>
          <a:bodyPr/>
          <a:lstStyle/>
          <a:p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Благодарю за внимание!</a:t>
            </a:r>
          </a:p>
        </p:txBody>
      </p:sp>
      <p:sp>
        <p:nvSpPr>
          <p:cNvPr id="4" name="Заголовок 1">
            <a:extLst>
              <a:ext uri="{FF2B5EF4-FFF2-40B4-BE49-F238E27FC236}">
                <a16:creationId xmlns:a16="http://schemas.microsoft.com/office/drawing/2014/main" id="{85B78DD0-379C-4261-898F-FBDF7C5A998A}"/>
              </a:ext>
            </a:extLst>
          </p:cNvPr>
          <p:cNvSpPr txBox="1">
            <a:spLocks/>
          </p:cNvSpPr>
          <p:nvPr/>
        </p:nvSpPr>
        <p:spPr>
          <a:xfrm>
            <a:off x="577272" y="19346"/>
            <a:ext cx="11333018" cy="544946"/>
          </a:xfrm>
          <a:prstGeom prst="rect">
            <a:avLst/>
          </a:prstGeom>
          <a:solidFill>
            <a:schemeClr val="bg1"/>
          </a:solidFill>
          <a:ln w="31750" cap="sq">
            <a:solidFill>
              <a:schemeClr val="tx1">
                <a:lumMod val="75000"/>
                <a:lumOff val="25000"/>
              </a:schemeClr>
            </a:solidFill>
            <a:miter lim="800000"/>
          </a:ln>
        </p:spPr>
        <p:txBody>
          <a:bodyPr vert="horz" lIns="182880" tIns="182880" rIns="182880" bIns="182880" rtlCol="0" anchor="ctr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kern="1200" cap="all" spc="20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Это необходимо знать!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291A59B-A8F5-4F92-99C1-2173104DF32D}"/>
              </a:ext>
            </a:extLst>
          </p:cNvPr>
          <p:cNvSpPr txBox="1"/>
          <p:nvPr/>
        </p:nvSpPr>
        <p:spPr>
          <a:xfrm>
            <a:off x="228598" y="765526"/>
            <a:ext cx="7712365" cy="40011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ru-RU" altLang="ru-RU" sz="2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Суицид — основная причина смерти у сегодняшней молодежи.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2D10D79-724D-47DE-9A55-C67A480F8F1A}"/>
              </a:ext>
            </a:extLst>
          </p:cNvPr>
          <p:cNvSpPr txBox="1"/>
          <p:nvPr/>
        </p:nvSpPr>
        <p:spPr>
          <a:xfrm>
            <a:off x="3848099" y="2058588"/>
            <a:ext cx="5419436" cy="40011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ru-RU" altLang="ru-RU" sz="2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Суицид не происходит без предупреждения.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2AE7E16-2A1E-4137-B29E-56D4049ADD0A}"/>
              </a:ext>
            </a:extLst>
          </p:cNvPr>
          <p:cNvSpPr txBox="1"/>
          <p:nvPr/>
        </p:nvSpPr>
        <p:spPr>
          <a:xfrm>
            <a:off x="7245927" y="5072106"/>
            <a:ext cx="3883892" cy="40011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ru-RU" altLang="ru-RU" sz="2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Суицид можно предотвратить.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Заголовок 1">
            <a:extLst>
              <a:ext uri="{FF2B5EF4-FFF2-40B4-BE49-F238E27FC236}">
                <a16:creationId xmlns:a16="http://schemas.microsoft.com/office/drawing/2014/main" id="{1C791EFA-35CA-4069-97D2-7E68B3A888C8}"/>
              </a:ext>
            </a:extLst>
          </p:cNvPr>
          <p:cNvSpPr txBox="1">
            <a:spLocks/>
          </p:cNvSpPr>
          <p:nvPr/>
        </p:nvSpPr>
        <p:spPr>
          <a:xfrm>
            <a:off x="540325" y="2741612"/>
            <a:ext cx="11046691" cy="556542"/>
          </a:xfrm>
          <a:prstGeom prst="rect">
            <a:avLst/>
          </a:prstGeom>
          <a:solidFill>
            <a:schemeClr val="bg1"/>
          </a:solidFill>
          <a:ln w="31750" cap="sq">
            <a:solidFill>
              <a:schemeClr val="tx1">
                <a:lumMod val="75000"/>
                <a:lumOff val="25000"/>
              </a:schemeClr>
            </a:solidFill>
            <a:miter lim="800000"/>
          </a:ln>
        </p:spPr>
        <p:txBody>
          <a:bodyPr vert="horz" lIns="182880" tIns="182880" rIns="182880" bIns="182880" rtlCol="0" anchor="ctr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kern="1200" cap="all" spc="20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/>
            <a:r>
              <a:rPr lang="ru-RU" altLang="ru-RU" sz="2000" b="1" cap="none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Разговоры о суициде, смерти  не наводят подростков на мысли о суициде.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4ECFCAE-9BE5-4A50-AB97-FF260C50342E}"/>
              </a:ext>
            </a:extLst>
          </p:cNvPr>
          <p:cNvSpPr txBox="1"/>
          <p:nvPr/>
        </p:nvSpPr>
        <p:spPr>
          <a:xfrm>
            <a:off x="-99291" y="1608426"/>
            <a:ext cx="4595091" cy="40011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ru-RU" altLang="ru-RU" sz="2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Суицид не передается по наследству.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9536281-57A3-457F-BF29-22345752B667}"/>
              </a:ext>
            </a:extLst>
          </p:cNvPr>
          <p:cNvSpPr txBox="1"/>
          <p:nvPr/>
        </p:nvSpPr>
        <p:spPr>
          <a:xfrm>
            <a:off x="625765" y="3929712"/>
            <a:ext cx="8460508" cy="40011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Суицид — это не просто способ обратить на себя внимание.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Заголовок 1">
            <a:extLst>
              <a:ext uri="{FF2B5EF4-FFF2-40B4-BE49-F238E27FC236}">
                <a16:creationId xmlns:a16="http://schemas.microsoft.com/office/drawing/2014/main" id="{48EFAB3B-1DE6-42D6-A00C-EF0E8E831397}"/>
              </a:ext>
            </a:extLst>
          </p:cNvPr>
          <p:cNvSpPr txBox="1">
            <a:spLocks/>
          </p:cNvSpPr>
          <p:nvPr/>
        </p:nvSpPr>
        <p:spPr>
          <a:xfrm>
            <a:off x="540325" y="4561270"/>
            <a:ext cx="9829802" cy="400110"/>
          </a:xfrm>
          <a:prstGeom prst="rect">
            <a:avLst/>
          </a:prstGeom>
          <a:solidFill>
            <a:schemeClr val="bg1"/>
          </a:solidFill>
          <a:ln w="31750" cap="sq">
            <a:solidFill>
              <a:schemeClr val="tx1">
                <a:lumMod val="75000"/>
                <a:lumOff val="25000"/>
              </a:schemeClr>
            </a:solidFill>
            <a:miter lim="800000"/>
          </a:ln>
        </p:spPr>
        <p:txBody>
          <a:bodyPr vert="horz" lIns="182880" tIns="182880" rIns="182880" bIns="182880" rtlCol="0" anchor="ctr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kern="1200" cap="all" spc="20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altLang="ru-RU" sz="2000" b="1" cap="none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Суицидальные подростки считают, что их проблемы серьезны.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FB0B1AB-0341-46CE-ACAB-C221051111AC}"/>
              </a:ext>
            </a:extLst>
          </p:cNvPr>
          <p:cNvSpPr txBox="1"/>
          <p:nvPr/>
        </p:nvSpPr>
        <p:spPr>
          <a:xfrm>
            <a:off x="4988790" y="3352994"/>
            <a:ext cx="7439893" cy="40011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ru-RU" altLang="ru-RU" sz="2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Суицид — следствие не одной неприятности, </a:t>
            </a:r>
            <a:r>
              <a:rPr lang="ru-RU" altLang="ru-RU" sz="2000" b="1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 </a:t>
            </a:r>
            <a:r>
              <a:rPr lang="ru-RU" altLang="ru-RU" sz="2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многих.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Заголовок 1">
            <a:extLst>
              <a:ext uri="{FF2B5EF4-FFF2-40B4-BE49-F238E27FC236}">
                <a16:creationId xmlns:a16="http://schemas.microsoft.com/office/drawing/2014/main" id="{9AFC5159-DE8B-49EE-AF6F-D2D1D0D8FA61}"/>
              </a:ext>
            </a:extLst>
          </p:cNvPr>
          <p:cNvSpPr txBox="1">
            <a:spLocks/>
          </p:cNvSpPr>
          <p:nvPr/>
        </p:nvSpPr>
        <p:spPr>
          <a:xfrm>
            <a:off x="4922982" y="1286073"/>
            <a:ext cx="6483926" cy="465058"/>
          </a:xfrm>
          <a:prstGeom prst="rect">
            <a:avLst/>
          </a:prstGeom>
          <a:solidFill>
            <a:schemeClr val="bg1"/>
          </a:solidFill>
          <a:ln w="31750" cap="sq">
            <a:solidFill>
              <a:schemeClr val="tx1">
                <a:lumMod val="75000"/>
                <a:lumOff val="25000"/>
              </a:schemeClr>
            </a:solidFill>
            <a:miter lim="800000"/>
          </a:ln>
        </p:spPr>
        <p:txBody>
          <a:bodyPr vert="horz" lIns="182880" tIns="182880" rIns="182880" bIns="182880" rtlCol="0" anchor="ctr">
            <a:normAutofit fontScale="25000" lnSpcReduction="2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kern="1200" cap="all" spc="20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altLang="ru-RU" sz="8000" b="1" cap="none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Самоубийство может совершить каждый</a:t>
            </a:r>
            <a:r>
              <a:rPr lang="ru-RU" altLang="ru-RU" b="1" dirty="0">
                <a:solidFill>
                  <a:srgbClr val="C00000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1439796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DE5929BE-1D62-4B55-9FEF-61378640AA9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98236" y="68416"/>
            <a:ext cx="8993909" cy="679729"/>
          </a:xfrm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Проблема исследования:</a:t>
            </a:r>
          </a:p>
        </p:txBody>
      </p:sp>
      <p:sp>
        <p:nvSpPr>
          <p:cNvPr id="5" name="Подзаголовок 4">
            <a:extLst>
              <a:ext uri="{FF2B5EF4-FFF2-40B4-BE49-F238E27FC236}">
                <a16:creationId xmlns:a16="http://schemas.microsoft.com/office/drawing/2014/main" id="{E186E726-9A91-4394-9E27-2A4451F1165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820727" y="748145"/>
            <a:ext cx="3241963" cy="6129352"/>
          </a:xfrm>
        </p:spPr>
        <p:txBody>
          <a:bodyPr>
            <a:normAutofit/>
          </a:bodyPr>
          <a:lstStyle/>
          <a:p>
            <a:pPr algn="just" fontAlgn="base"/>
            <a:r>
              <a:rPr lang="ru-RU" b="1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Россия находится на одном из первых  мест в мире – средний показатель самоубийств среди населения подросткового возраста более чем в 3 раза превышает средний показатель в мире.</a:t>
            </a:r>
            <a:endParaRPr lang="ru-RU" b="1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Причем эти цифры не учитывают попытки суицида, которые, по оценкам все той же ВОЗ, совершаются примерно в 20 раз чаще, чем "удавшиеся" самоубийства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E57175A9-D5ED-4BD3-A8D8-DF6C9666585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093" y="848721"/>
            <a:ext cx="8469744" cy="54129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32F6DE79-2A0A-4B40-92F5-8416DF46A822}"/>
              </a:ext>
            </a:extLst>
          </p:cNvPr>
          <p:cNvSpPr txBox="1"/>
          <p:nvPr/>
        </p:nvSpPr>
        <p:spPr>
          <a:xfrm>
            <a:off x="898236" y="5887776"/>
            <a:ext cx="8743372" cy="10902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571500" indent="-571500" algn="just">
              <a:spcBef>
                <a:spcPts val="0"/>
              </a:spcBef>
              <a:buFontTx/>
              <a:buChar char="-"/>
            </a:pPr>
            <a:endParaRPr lang="ru-RU" sz="3200" b="1" dirty="0">
              <a:solidFill>
                <a:schemeClr val="bg1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fontAlgn="t">
              <a:lnSpc>
                <a:spcPct val="90000"/>
              </a:lnSpc>
            </a:pPr>
            <a:r>
              <a:rPr lang="ru-RU" b="1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Статистика самоубийств среди подростков в России и мире</a:t>
            </a:r>
            <a:r>
              <a:rPr lang="ru-RU" sz="1800" i="0" strike="noStrike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. </a:t>
            </a:r>
            <a:r>
              <a:rPr lang="en-US" sz="1800" i="0" strike="noStrike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</a:t>
            </a:r>
            <a:r>
              <a:rPr lang="ru-RU" sz="1800" i="0" strike="noStrike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// </a:t>
            </a:r>
            <a:r>
              <a:rPr lang="ru-RU" sz="1800" i="0" strike="noStrike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Риа</a:t>
            </a:r>
            <a:r>
              <a:rPr lang="ru-RU" sz="1800" i="0" strike="noStrike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«Новости» </a:t>
            </a:r>
            <a:r>
              <a:rPr lang="en-US" sz="1800" i="0" strike="noStrike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https://ria.ru/2012022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34434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C9BB6879-46EB-4CF9-A9CA-841A66F45AA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34390" y="96981"/>
            <a:ext cx="9133610" cy="337128"/>
          </a:xfrm>
        </p:spPr>
        <p:txBody>
          <a:bodyPr>
            <a:normAutofit fontScale="90000"/>
          </a:bodyPr>
          <a:lstStyle/>
          <a:p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Актуальность исследования: 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5" name="Подзаголовок 4">
            <a:extLst>
              <a:ext uri="{FF2B5EF4-FFF2-40B4-BE49-F238E27FC236}">
                <a16:creationId xmlns:a16="http://schemas.microsoft.com/office/drawing/2014/main" id="{E42074D9-BCA7-4FF7-817F-0587DD5EDD5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20254" y="676564"/>
            <a:ext cx="11591637" cy="5652655"/>
          </a:xfrm>
        </p:spPr>
        <p:txBody>
          <a:bodyPr>
            <a:normAutofit/>
          </a:bodyPr>
          <a:lstStyle/>
          <a:p>
            <a:r>
              <a:rPr lang="ru-RU" sz="3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настоящее время эксперты фиксируют стремительный рост вовлечения молодых людей в противоправную, криминальную, экстремистскую деятельность. Обостряются проблемы, связанные с </a:t>
            </a:r>
            <a:r>
              <a:rPr lang="ru-RU" sz="3200" b="1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буллингом</a:t>
            </a:r>
            <a:r>
              <a:rPr lang="ru-RU" sz="3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И, как следствие, увеличивается количество суицидальных практик.</a:t>
            </a:r>
            <a:endParaRPr lang="ru-RU" sz="32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b="1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46BC2495-0920-4A50-82A0-A696E4CF19C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26" t="6330" r="15656" b="47744"/>
          <a:stretch/>
        </p:blipFill>
        <p:spPr bwMode="auto">
          <a:xfrm>
            <a:off x="4368799" y="3472874"/>
            <a:ext cx="7472219" cy="3149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>
            <a:extLst>
              <a:ext uri="{FF2B5EF4-FFF2-40B4-BE49-F238E27FC236}">
                <a16:creationId xmlns:a16="http://schemas.microsoft.com/office/drawing/2014/main" id="{65769805-75CD-4280-865C-B93DE8067F3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1854" y="3766128"/>
            <a:ext cx="3839890" cy="25630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338882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CB23D24D-8852-4223-B221-07D541BBFF6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3892" y="68415"/>
            <a:ext cx="12044218" cy="1668021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ТОГО, ЧТОБЫ ПРЕДОТВРАТЬ КАКОЕ-ЛИБО ЯВЛЕНИЕ, ЕГО НАДО, ПРЕЖДЕ ВСЕГО, ИЗУЧИТЬ!</a:t>
            </a:r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E12785E6-2A75-4A5E-B027-B9F3436B0AD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94182" y="1840993"/>
            <a:ext cx="6557674" cy="4869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371866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CB23D24D-8852-4223-B221-07D541BBFF6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3891" y="68416"/>
            <a:ext cx="12118109" cy="919876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Этапы и Особенности суицидального поведения детей</a:t>
            </a:r>
          </a:p>
        </p:txBody>
      </p:sp>
      <p:sp>
        <p:nvSpPr>
          <p:cNvPr id="5" name="Объект 2">
            <a:extLst>
              <a:ext uri="{FF2B5EF4-FFF2-40B4-BE49-F238E27FC236}">
                <a16:creationId xmlns:a16="http://schemas.microsoft.com/office/drawing/2014/main" id="{31B5A92F-90F6-4A94-8DEC-82815185FFD7}"/>
              </a:ext>
            </a:extLst>
          </p:cNvPr>
          <p:cNvSpPr>
            <a:spLocks noGrp="1"/>
          </p:cNvSpPr>
          <p:nvPr/>
        </p:nvSpPr>
        <p:spPr bwMode="auto">
          <a:xfrm>
            <a:off x="431800" y="1958108"/>
            <a:ext cx="11328399" cy="23183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eaLnBrk="1" hangingPunct="1">
              <a:lnSpc>
                <a:spcPct val="80000"/>
              </a:lnSpc>
              <a:buFont typeface="Arial" panose="020B0604020202020204" pitchFamily="34" charset="0"/>
              <a:buNone/>
            </a:pPr>
            <a:endParaRPr lang="ru-RU" altLang="ru-RU" sz="2400" dirty="0"/>
          </a:p>
        </p:txBody>
      </p:sp>
      <p:pic>
        <p:nvPicPr>
          <p:cNvPr id="6" name="Picture 3">
            <a:extLst>
              <a:ext uri="{FF2B5EF4-FFF2-40B4-BE49-F238E27FC236}">
                <a16:creationId xmlns:a16="http://schemas.microsoft.com/office/drawing/2014/main" id="{244F056F-3F1B-4363-A2E9-46E93BEA9DA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1208" b="3949"/>
          <a:stretch>
            <a:fillRect/>
          </a:stretch>
        </p:blipFill>
        <p:spPr bwMode="auto">
          <a:xfrm>
            <a:off x="229553" y="1322700"/>
            <a:ext cx="3263236" cy="26822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B61CEAD1-52F5-41DF-BEB0-BA7F67B0AF91}"/>
              </a:ext>
            </a:extLst>
          </p:cNvPr>
          <p:cNvSpPr txBox="1"/>
          <p:nvPr/>
        </p:nvSpPr>
        <p:spPr>
          <a:xfrm>
            <a:off x="3806824" y="1322700"/>
            <a:ext cx="8385175" cy="501675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 fontAlgn="base"/>
            <a:r>
              <a:rPr lang="ru-RU" sz="3200" b="1" dirty="0">
                <a:solidFill>
                  <a:srgbClr val="22324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>
                <a:solidFill>
                  <a:srgbClr val="FFFF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5-6-летнем возрасте </a:t>
            </a:r>
            <a:r>
              <a:rPr lang="ru-RU" sz="3200" b="1" dirty="0">
                <a:solidFill>
                  <a:srgbClr val="22324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 суицидальные высказывания. Особенность: непонимание сущности смерти и ее последствий</a:t>
            </a:r>
          </a:p>
          <a:p>
            <a:pPr algn="just" fontAlgn="base"/>
            <a:r>
              <a:rPr lang="ru-RU" sz="3200" b="1" dirty="0">
                <a:solidFill>
                  <a:srgbClr val="FFFF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7-10-летнем возрасте</a:t>
            </a:r>
            <a:r>
              <a:rPr lang="ru-RU" sz="3200" dirty="0">
                <a:solidFill>
                  <a:srgbClr val="FFFF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>
                <a:solidFill>
                  <a:srgbClr val="22324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 старше -  наряду с суицидальными высказываниями совершаются и суицидальные попытки. </a:t>
            </a:r>
          </a:p>
          <a:p>
            <a:pPr algn="just" fontAlgn="base"/>
            <a:r>
              <a:rPr lang="ru-RU" sz="3200" b="1" dirty="0">
                <a:solidFill>
                  <a:srgbClr val="FFFF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 14-15 лет </a:t>
            </a:r>
            <a:r>
              <a:rPr lang="ru-RU" sz="3200" b="1" dirty="0">
                <a:solidFill>
                  <a:srgbClr val="22324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– возрастание </a:t>
            </a:r>
            <a:r>
              <a:rPr lang="ru-RU" sz="3200" dirty="0">
                <a:solidFill>
                  <a:srgbClr val="22324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sz="3200" dirty="0">
                <a:solidFill>
                  <a:srgbClr val="22324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уицидальной активности </a:t>
            </a:r>
          </a:p>
          <a:p>
            <a:pPr algn="just" fontAlgn="base"/>
            <a:r>
              <a:rPr lang="ru-RU" sz="3200" b="1" dirty="0">
                <a:solidFill>
                  <a:srgbClr val="FFFF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16-19 лет.</a:t>
            </a:r>
            <a:r>
              <a:rPr lang="ru-RU" sz="3200" b="1" dirty="0">
                <a:solidFill>
                  <a:srgbClr val="22324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– максимум (пик) суицидальной активности</a:t>
            </a:r>
            <a:endParaRPr lang="ru-RU" sz="32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5744499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3">
            <a:extLst>
              <a:ext uri="{FF2B5EF4-FFF2-40B4-BE49-F238E27FC236}">
                <a16:creationId xmlns:a16="http://schemas.microsoft.com/office/drawing/2014/main" id="{A970B552-C902-4D44-A3FE-EA038A2E21B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911927" y="160887"/>
            <a:ext cx="9772073" cy="568893"/>
          </a:xfrm>
        </p:spPr>
        <p:txBody>
          <a:bodyPr>
            <a:noAutofit/>
          </a:bodyPr>
          <a:lstStyle/>
          <a:p>
            <a:r>
              <a:rPr lang="ru-RU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причины самоубийства: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3A1EBF6-93D4-45E6-83E5-633F535AD339}"/>
              </a:ext>
            </a:extLst>
          </p:cNvPr>
          <p:cNvSpPr txBox="1"/>
          <p:nvPr/>
        </p:nvSpPr>
        <p:spPr>
          <a:xfrm>
            <a:off x="387927" y="886692"/>
            <a:ext cx="11554691" cy="49772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lvl="0" indent="-342900" fontAlgn="base">
              <a:lnSpc>
                <a:spcPct val="107000"/>
              </a:lnSpc>
              <a:spcAft>
                <a:spcPts val="800"/>
              </a:spcAft>
              <a:buSzPct val="152000"/>
              <a:buFont typeface="Wingdings" panose="05000000000000000000" pitchFamily="2" charset="2"/>
              <a:buChar char="Ø"/>
              <a:tabLst>
                <a:tab pos="457200" algn="l"/>
                <a:tab pos="5919788" algn="l"/>
              </a:tabLst>
            </a:pPr>
            <a:r>
              <a:rPr lang="ru-RU" sz="2400" b="1" dirty="0">
                <a:solidFill>
                  <a:srgbClr val="FFFF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изоляция</a:t>
            </a:r>
            <a:r>
              <a:rPr lang="ru-RU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(чувство, что тебя никто не понимает, тобой не интересуется);</a:t>
            </a:r>
          </a:p>
          <a:p>
            <a:pPr marL="342900" lvl="0" indent="-342900" fontAlgn="base">
              <a:lnSpc>
                <a:spcPct val="107000"/>
              </a:lnSpc>
              <a:spcAft>
                <a:spcPts val="800"/>
              </a:spcAft>
              <a:buSzPct val="152000"/>
              <a:buFont typeface="Wingdings" panose="05000000000000000000" pitchFamily="2" charset="2"/>
              <a:buChar char="Ø"/>
              <a:tabLst>
                <a:tab pos="457200" algn="l"/>
                <a:tab pos="5919788" algn="l"/>
              </a:tabLst>
            </a:pPr>
            <a:r>
              <a:rPr lang="ru-RU" sz="2400" b="1" dirty="0">
                <a:solidFill>
                  <a:srgbClr val="FFFF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беспомощность </a:t>
            </a:r>
            <a:r>
              <a:rPr lang="ru-RU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(ощущение, что ты не можешь контролировать свою жизнь, все зависит не от тебя),</a:t>
            </a:r>
          </a:p>
          <a:p>
            <a:pPr marL="342900" lvl="0" indent="-342900" fontAlgn="base">
              <a:lnSpc>
                <a:spcPct val="107000"/>
              </a:lnSpc>
              <a:spcAft>
                <a:spcPts val="800"/>
              </a:spcAft>
              <a:buSzPct val="152000"/>
              <a:buFont typeface="Wingdings" panose="05000000000000000000" pitchFamily="2" charset="2"/>
              <a:buChar char="Ø"/>
              <a:tabLst>
                <a:tab pos="457200" algn="l"/>
                <a:tab pos="5919788" algn="l"/>
              </a:tabLst>
            </a:pPr>
            <a:r>
              <a:rPr lang="ru-RU" sz="2400" b="1" dirty="0">
                <a:solidFill>
                  <a:srgbClr val="FFFF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безнадежность </a:t>
            </a:r>
            <a:r>
              <a:rPr lang="ru-RU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(когда будущее не предвещает ничего хорошего);</a:t>
            </a:r>
          </a:p>
          <a:p>
            <a:pPr marL="342900" lvl="0" indent="-342900" fontAlgn="base">
              <a:lnSpc>
                <a:spcPct val="107000"/>
              </a:lnSpc>
              <a:spcAft>
                <a:spcPts val="800"/>
              </a:spcAft>
              <a:buSzPct val="152000"/>
              <a:buFont typeface="Wingdings" panose="05000000000000000000" pitchFamily="2" charset="2"/>
              <a:buChar char="Ø"/>
              <a:tabLst>
                <a:tab pos="457200" algn="l"/>
                <a:tab pos="5919788" algn="l"/>
              </a:tabLst>
            </a:pPr>
            <a:r>
              <a:rPr lang="ru-RU" sz="2400" b="1" dirty="0">
                <a:solidFill>
                  <a:srgbClr val="FFFF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чувство собственной незначимости </a:t>
            </a:r>
            <a:r>
              <a:rPr lang="ru-RU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(уязвленное чувство собственного достоинства, низкая самооценка, переживание некомпетентности, стыд за себя).</a:t>
            </a:r>
          </a:p>
          <a:p>
            <a:pPr marL="342900" lvl="0" indent="-342900" fontAlgn="base">
              <a:lnSpc>
                <a:spcPct val="107000"/>
              </a:lnSpc>
              <a:spcAft>
                <a:spcPts val="800"/>
              </a:spcAft>
              <a:buSzPct val="152000"/>
              <a:buFont typeface="Wingdings" panose="05000000000000000000" pitchFamily="2" charset="2"/>
              <a:buChar char="Ø"/>
              <a:tabLst>
                <a:tab pos="457200" algn="l"/>
                <a:tab pos="5919788" algn="l"/>
              </a:tabLst>
            </a:pPr>
            <a:r>
              <a:rPr lang="ru-RU" sz="2400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Негативные  отношения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семье и со сверстниками</a:t>
            </a:r>
            <a:r>
              <a:rPr lang="ru-RU" sz="24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</a:p>
          <a:p>
            <a:pPr marL="342900" lvl="0" indent="-342900" fontAlgn="base">
              <a:lnSpc>
                <a:spcPct val="107000"/>
              </a:lnSpc>
              <a:spcAft>
                <a:spcPts val="800"/>
              </a:spcAft>
              <a:buSzPct val="152000"/>
              <a:buFont typeface="Wingdings" panose="05000000000000000000" pitchFamily="2" charset="2"/>
              <a:buChar char="Ø"/>
              <a:tabLst>
                <a:tab pos="457200" algn="l"/>
                <a:tab pos="5919788" algn="l"/>
              </a:tabLst>
            </a:pPr>
            <a:r>
              <a:rPr lang="ru-RU" sz="2400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Алкоголь и наркотики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</a:p>
          <a:p>
            <a:pPr marL="342900" indent="-342900" eaLnBrk="1" fontAlgn="auto" hangingPunct="1">
              <a:spcAft>
                <a:spcPts val="0"/>
              </a:spcAft>
              <a:buSzPct val="152000"/>
              <a:buFont typeface="Wingdings" panose="05000000000000000000" pitchFamily="2" charset="2"/>
              <a:buChar char="Ø"/>
              <a:defRPr/>
            </a:pPr>
            <a:r>
              <a:rPr lang="ru-RU" sz="2400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Неразделённая любовь, </a:t>
            </a:r>
          </a:p>
          <a:p>
            <a:pPr marL="342900" indent="-342900" eaLnBrk="1" fontAlgn="auto" hangingPunct="1">
              <a:spcAft>
                <a:spcPts val="0"/>
              </a:spcAft>
              <a:buSzPct val="152000"/>
              <a:buFont typeface="Wingdings" panose="05000000000000000000" pitchFamily="2" charset="2"/>
              <a:buChar char="Ø"/>
              <a:defRPr/>
            </a:pPr>
            <a:r>
              <a:rPr lang="ru-RU" sz="2400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Пережитое в детстве насилие,</a:t>
            </a:r>
          </a:p>
          <a:p>
            <a:pPr marL="342900" indent="-342900" eaLnBrk="1" fontAlgn="auto" hangingPunct="1">
              <a:spcAft>
                <a:spcPts val="0"/>
              </a:spcAft>
              <a:buSzPct val="152000"/>
              <a:buFont typeface="Wingdings" panose="05000000000000000000" pitchFamily="2" charset="2"/>
              <a:buChar char="Ø"/>
              <a:defRPr/>
            </a:pPr>
            <a:r>
              <a:rPr lang="ru-RU" sz="2400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Расстройства психики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включая депрессию с шизофренией, и так далее.</a:t>
            </a:r>
            <a:endParaRPr lang="ru-RU" sz="32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0268115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3">
            <a:extLst>
              <a:ext uri="{FF2B5EF4-FFF2-40B4-BE49-F238E27FC236}">
                <a16:creationId xmlns:a16="http://schemas.microsoft.com/office/drawing/2014/main" id="{122AA515-2F3C-45B5-B3D5-EF91B5FED85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0836" y="68416"/>
            <a:ext cx="11831782" cy="6286202"/>
          </a:xfrm>
        </p:spPr>
        <p:txBody>
          <a:bodyPr>
            <a:noAutofit/>
          </a:bodyPr>
          <a:lstStyle/>
          <a:p>
            <a:r>
              <a:rPr lang="ru-RU" sz="3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Школьные причины суицидального поведения </a:t>
            </a:r>
            <a:r>
              <a:rPr lang="ru-RU" sz="3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обычно связаны с отношениями с учителями, одноклассниками.</a:t>
            </a:r>
            <a:br>
              <a:rPr lang="ru-RU" sz="3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3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Отношения со сверстниками (особенно противоположного пола) являются весьма значимым фактором суицидального поведения подростков</a:t>
            </a:r>
            <a:r>
              <a:rPr lang="ru-RU" sz="3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391465016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1">
            <a:extLst>
              <a:ext uri="{FF2B5EF4-FFF2-40B4-BE49-F238E27FC236}">
                <a16:creationId xmlns:a16="http://schemas.microsoft.com/office/drawing/2014/main" id="{72C09A82-9A17-4D18-8E05-9662A6F1D5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81200" y="274639"/>
            <a:ext cx="8229600" cy="1785937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altLang="ru-RU" sz="3600" b="1">
                <a:solidFill>
                  <a:srgbClr val="C00000"/>
                </a:solidFill>
              </a:rPr>
              <a:t>Суицид не происходит без предупреждения.</a:t>
            </a:r>
            <a:br>
              <a:rPr lang="ru-RU" altLang="ru-RU" sz="3600" b="1">
                <a:solidFill>
                  <a:srgbClr val="C00000"/>
                </a:solidFill>
              </a:rPr>
            </a:br>
            <a:endParaRPr lang="ru-RU" altLang="ru-RU" sz="3600" b="1">
              <a:solidFill>
                <a:srgbClr val="C00000"/>
              </a:solidFill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E1C7864-2B75-45CD-BB9F-F66AABBEC6F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71650" y="1916114"/>
            <a:ext cx="4114800" cy="2808287"/>
          </a:xfrm>
        </p:spPr>
        <p:txBody>
          <a:bodyPr rtlCol="0">
            <a:normAutofit/>
          </a:bodyPr>
          <a:lstStyle/>
          <a:p>
            <a:pPr marL="0" indent="0">
              <a:buNone/>
              <a:defRPr/>
            </a:pPr>
            <a:br>
              <a:rPr lang="ru-RU" dirty="0"/>
            </a:br>
            <a:r>
              <a:rPr lang="ru-RU" dirty="0"/>
              <a:t>Большинство подростков, пытавшихся покончить с собой, почти всегда предупреждали о своем намерении: говорили, делали что-то такое, что служило намеком, предупреждением о том, что они оказались в безвыходной ситуации и думают о смерти.</a:t>
            </a:r>
          </a:p>
        </p:txBody>
      </p:sp>
      <p:pic>
        <p:nvPicPr>
          <p:cNvPr id="13316" name="Picture 2" descr="D:\СОЦ ПЕДАГОГ  2011\МОИ презентации\Суицид дети\DSC06805.jpg">
            <a:extLst>
              <a:ext uri="{FF2B5EF4-FFF2-40B4-BE49-F238E27FC236}">
                <a16:creationId xmlns:a16="http://schemas.microsoft.com/office/drawing/2014/main" id="{1111BD42-1538-4727-A1EF-D20095394C6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80100" y="2133600"/>
            <a:ext cx="4319588" cy="3240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7" name="Picture 3" descr="D:\СОЦ ПЕДАГОГ  2011\МОИ презентации\Суицид дети\1188239731_1445055_9033.jpg">
            <a:extLst>
              <a:ext uri="{FF2B5EF4-FFF2-40B4-BE49-F238E27FC236}">
                <a16:creationId xmlns:a16="http://schemas.microsoft.com/office/drawing/2014/main" id="{E4279DAE-6925-4C59-AD70-BAA0B0B3DA2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0934" b="13376"/>
          <a:stretch>
            <a:fillRect/>
          </a:stretch>
        </p:blipFill>
        <p:spPr bwMode="auto">
          <a:xfrm>
            <a:off x="1631950" y="4941888"/>
            <a:ext cx="2179638" cy="1695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9A3E7653-AFA6-410B-8014-27C9FADDA883}"/>
              </a:ext>
            </a:extLst>
          </p:cNvPr>
          <p:cNvSpPr txBox="1"/>
          <p:nvPr/>
        </p:nvSpPr>
        <p:spPr>
          <a:xfrm>
            <a:off x="221673" y="1336311"/>
            <a:ext cx="11697855" cy="57246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lvl="0" indent="-342900" fontAlgn="base">
              <a:lnSpc>
                <a:spcPct val="80000"/>
              </a:lnSpc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2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недостаток сна или повышенная сонливость; </a:t>
            </a:r>
            <a:endParaRPr lang="ru-RU" sz="28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fontAlgn="base">
              <a:lnSpc>
                <a:spcPct val="80000"/>
              </a:lnSpc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2800" b="1" dirty="0">
                <a:solidFill>
                  <a:schemeClr val="bg1">
                    <a:lumMod val="85000"/>
                    <a:lumOff val="15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нарушение аппетита;</a:t>
            </a:r>
            <a:endParaRPr lang="ru-RU" sz="2800" dirty="0">
              <a:solidFill>
                <a:schemeClr val="bg1">
                  <a:lumMod val="85000"/>
                  <a:lumOff val="15000"/>
                </a:schemeClr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fontAlgn="base">
              <a:lnSpc>
                <a:spcPct val="80000"/>
              </a:lnSpc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2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признаки беспокойства, вспышки раздражительности;</a:t>
            </a:r>
            <a:endParaRPr lang="ru-RU" sz="28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fontAlgn="base">
              <a:lnSpc>
                <a:spcPct val="80000"/>
              </a:lnSpc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2800" b="1" dirty="0">
                <a:solidFill>
                  <a:schemeClr val="bg1">
                    <a:lumMod val="85000"/>
                    <a:lumOff val="15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усиление чувства тревоги, печальное настроение</a:t>
            </a:r>
            <a:r>
              <a:rPr lang="ru-RU" sz="2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;</a:t>
            </a:r>
            <a:endParaRPr lang="ru-RU" sz="28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fontAlgn="base">
              <a:lnSpc>
                <a:spcPct val="80000"/>
              </a:lnSpc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2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признаки вечной усталости, упадок сил, потеря свойственной детям энергии;</a:t>
            </a:r>
            <a:endParaRPr lang="ru-RU" sz="28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fontAlgn="base">
              <a:lnSpc>
                <a:spcPct val="80000"/>
              </a:lnSpc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2800" b="1" dirty="0">
                <a:solidFill>
                  <a:schemeClr val="bg1">
                    <a:lumMod val="85000"/>
                    <a:lumOff val="15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неряшливый внешний вид;</a:t>
            </a:r>
            <a:endParaRPr lang="ru-RU" sz="2800" dirty="0">
              <a:solidFill>
                <a:schemeClr val="bg1">
                  <a:lumMod val="85000"/>
                  <a:lumOff val="15000"/>
                </a:schemeClr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fontAlgn="base">
              <a:lnSpc>
                <a:spcPct val="80000"/>
              </a:lnSpc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2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усиление жалоб на физическое недомогание;</a:t>
            </a:r>
            <a:endParaRPr lang="ru-RU" sz="28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fontAlgn="base">
              <a:lnSpc>
                <a:spcPct val="80000"/>
              </a:lnSpc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2800" b="1" dirty="0">
                <a:solidFill>
                  <a:schemeClr val="bg1">
                    <a:lumMod val="85000"/>
                    <a:lumOff val="15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склонность к быстрой перемене настроения;</a:t>
            </a:r>
            <a:endParaRPr lang="ru-RU" sz="2800" dirty="0">
              <a:solidFill>
                <a:schemeClr val="bg1">
                  <a:lumMod val="85000"/>
                  <a:lumOff val="15000"/>
                </a:schemeClr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fontAlgn="base">
              <a:lnSpc>
                <a:spcPct val="80000"/>
              </a:lnSpc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2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отдаление от семьи и друзей;</a:t>
            </a:r>
            <a:endParaRPr lang="ru-RU" sz="28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fontAlgn="base">
              <a:lnSpc>
                <a:spcPct val="80000"/>
              </a:lnSpc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2800" b="1" dirty="0">
                <a:solidFill>
                  <a:schemeClr val="bg1">
                    <a:lumMod val="85000"/>
                    <a:lumOff val="15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излишний риск в поступках; </a:t>
            </a:r>
          </a:p>
          <a:p>
            <a:pPr marL="342900" lvl="0" indent="-342900" fontAlgn="base">
              <a:lnSpc>
                <a:spcPct val="80000"/>
              </a:lnSpc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2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выражение безнадежности, поглощенность мыслями о смерти, разговоры о собственных похоронах;</a:t>
            </a:r>
            <a:endParaRPr lang="ru-RU" sz="28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fontAlgn="base">
              <a:lnSpc>
                <a:spcPct val="80000"/>
              </a:lnSpc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2800" b="1" dirty="0">
                <a:solidFill>
                  <a:schemeClr val="bg1">
                    <a:lumMod val="85000"/>
                    <a:lumOff val="15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открытые заявления: "Ненавижу жизнь"; "Не могу больше этого выносить"; "Жить не хочется"; "Никому я не нужен".</a:t>
            </a:r>
          </a:p>
          <a:p>
            <a:pPr marL="285750" indent="-285750">
              <a:buFontTx/>
              <a:buChar char="-"/>
            </a:pPr>
            <a:endParaRPr lang="ru-RU" sz="30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Заголовок 3">
            <a:extLst>
              <a:ext uri="{FF2B5EF4-FFF2-40B4-BE49-F238E27FC236}">
                <a16:creationId xmlns:a16="http://schemas.microsoft.com/office/drawing/2014/main" id="{EFA46C59-A9F4-401B-BB5C-58A791F99951}"/>
              </a:ext>
            </a:extLst>
          </p:cNvPr>
          <p:cNvSpPr txBox="1">
            <a:spLocks/>
          </p:cNvSpPr>
          <p:nvPr/>
        </p:nvSpPr>
        <p:spPr>
          <a:xfrm>
            <a:off x="157018" y="129310"/>
            <a:ext cx="11545455" cy="868217"/>
          </a:xfrm>
          <a:prstGeom prst="rect">
            <a:avLst/>
          </a:prstGeom>
          <a:solidFill>
            <a:srgbClr val="FFFFFF"/>
          </a:solidFill>
          <a:ln w="38100" cap="sq">
            <a:solidFill>
              <a:srgbClr val="404040"/>
            </a:solidFill>
            <a:miter lim="800000"/>
          </a:ln>
        </p:spPr>
        <p:txBody>
          <a:bodyPr vert="horz" lIns="274320" tIns="182880" rIns="274320" bIns="182880" rtlCol="0" anchor="ctr" anchorCtr="1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800" kern="1200" cap="all" spc="200" baseline="0">
                <a:solidFill>
                  <a:srgbClr val="262626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20000"/>
              </a:lnSpc>
            </a:pPr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Внешние проявления склонности к суициду в поведении детей и подростков</a:t>
            </a:r>
          </a:p>
        </p:txBody>
      </p:sp>
    </p:spTree>
    <p:extLst>
      <p:ext uri="{BB962C8B-B14F-4D97-AF65-F5344CB8AC3E}">
        <p14:creationId xmlns:p14="http://schemas.microsoft.com/office/powerpoint/2010/main" val="3395214238"/>
      </p:ext>
    </p:extLst>
  </p:cSld>
  <p:clrMapOvr>
    <a:masterClrMapping/>
  </p:clrMapOvr>
</p:sld>
</file>

<file path=ppt/theme/theme1.xml><?xml version="1.0" encoding="utf-8"?>
<a:theme xmlns:a="http://schemas.openxmlformats.org/drawingml/2006/main" name="Посылка">
  <a:themeElements>
    <a:clrScheme name="Посылка">
      <a:dk1>
        <a:srgbClr val="000000"/>
      </a:dk1>
      <a:lt1>
        <a:sysClr val="window" lastClr="FFFFFF"/>
      </a:lt1>
      <a:dk2>
        <a:srgbClr val="5E5E5E"/>
      </a:dk2>
      <a:lt2>
        <a:srgbClr val="DDDDDD"/>
      </a:lt2>
      <a:accent1>
        <a:srgbClr val="A6B727"/>
      </a:accent1>
      <a:accent2>
        <a:srgbClr val="418AB3"/>
      </a:accent2>
      <a:accent3>
        <a:srgbClr val="F69200"/>
      </a:accent3>
      <a:accent4>
        <a:srgbClr val="838383"/>
      </a:accent4>
      <a:accent5>
        <a:srgbClr val="FEC306"/>
      </a:accent5>
      <a:accent6>
        <a:srgbClr val="DF5327"/>
      </a:accent6>
      <a:hlink>
        <a:srgbClr val="F59E00"/>
      </a:hlink>
      <a:folHlink>
        <a:srgbClr val="B2B2B2"/>
      </a:folHlink>
    </a:clrScheme>
    <a:fontScheme name="Посылка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Посылка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107000"/>
                <a:lumMod val="103000"/>
              </a:schemeClr>
            </a:gs>
            <a:gs pos="100000">
              <a:schemeClr val="phClr">
                <a:tint val="82000"/>
                <a:satMod val="109000"/>
                <a:lumMod val="103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7000"/>
                <a:satMod val="100000"/>
                <a:lumMod val="102000"/>
              </a:schemeClr>
            </a:gs>
            <a:gs pos="50000">
              <a:schemeClr val="phClr">
                <a:shade val="100000"/>
                <a:satMod val="103000"/>
                <a:lumMod val="100000"/>
              </a:schemeClr>
            </a:gs>
            <a:gs pos="100000">
              <a:schemeClr val="phClr">
                <a:shade val="93000"/>
                <a:satMod val="11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5880" dist="1524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prstMaterial="dkEdge">
            <a:bevelT w="0" h="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7000"/>
                <a:shade val="100000"/>
                <a:satMod val="185000"/>
                <a:lumMod val="120000"/>
              </a:schemeClr>
            </a:gs>
            <a:gs pos="100000">
              <a:schemeClr val="phClr">
                <a:tint val="96000"/>
                <a:shade val="95000"/>
                <a:satMod val="215000"/>
                <a:lumMod val="80000"/>
              </a:schemeClr>
            </a:gs>
          </a:gsLst>
          <a:path path="circle">
            <a:fillToRect l="50000" t="55000" r="125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cel" id="{8BEC4385-4EB9-4D53-BFB5-0EA123736B6D}" vid="{A425FB89-E954-4A2A-81DC-D90804A94DB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3714</TotalTime>
  <Words>1104</Words>
  <Application>Microsoft Office PowerPoint</Application>
  <PresentationFormat>Широкоэкранный</PresentationFormat>
  <Paragraphs>89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3" baseType="lpstr">
      <vt:lpstr>Arial</vt:lpstr>
      <vt:lpstr>Corbel</vt:lpstr>
      <vt:lpstr>Gill Sans MT</vt:lpstr>
      <vt:lpstr>Symbol</vt:lpstr>
      <vt:lpstr>Times New Roman</vt:lpstr>
      <vt:lpstr>Wingdings</vt:lpstr>
      <vt:lpstr>Посылка</vt:lpstr>
      <vt:lpstr>«Особенности работы школьного психолога с детьми "группы риска" и их родителями (в рамках работы по профилактике суицидального поведения подростков)».</vt:lpstr>
      <vt:lpstr>Проблема исследования:</vt:lpstr>
      <vt:lpstr>Актуальность исследования: </vt:lpstr>
      <vt:lpstr>ДЛЯ ТОГО, ЧТОБЫ ПРЕДОТВРАТЬ КАКОЕ-ЛИБО ЯВЛЕНИЕ, ЕГО НАДО, ПРЕЖДЕ ВСЕГО, ИЗУЧИТЬ!</vt:lpstr>
      <vt:lpstr>Этапы и Особенности суицидального поведения детей</vt:lpstr>
      <vt:lpstr>причины самоубийства:</vt:lpstr>
      <vt:lpstr>Школьные причины суицидального поведения обычно связаны с отношениями с учителями, одноклассниками.   Отношения со сверстниками (особенно противоположного пола) являются весьма значимым фактором суицидального поведения подростков. </vt:lpstr>
      <vt:lpstr>Суицид не происходит без предупреждения. </vt:lpstr>
      <vt:lpstr>Презентация PowerPoint</vt:lpstr>
      <vt:lpstr>Методики диагностики суицидального поведения</vt:lpstr>
      <vt:lpstr>Презентация PowerPoint</vt:lpstr>
      <vt:lpstr>Презентация PowerPoint</vt:lpstr>
      <vt:lpstr>Презентация PowerPoint</vt:lpstr>
      <vt:lpstr>Презентация PowerPoint</vt:lpstr>
      <vt:lpstr>Обращение к одноклассникам, друзьям:</vt:lpstr>
      <vt:lpstr>Благодарю за внимание!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«Особенности применения игр, как средства сплочения детского коллектива и способ решения коммуникативных проблем у младшего школьника».</dc:title>
  <dc:creator>Helena Kostenko-Kolesnik</dc:creator>
  <cp:lastModifiedBy>Helena Kostenko-Kolesnik</cp:lastModifiedBy>
  <cp:revision>27</cp:revision>
  <dcterms:created xsi:type="dcterms:W3CDTF">2021-05-13T21:45:01Z</dcterms:created>
  <dcterms:modified xsi:type="dcterms:W3CDTF">2022-03-24T10:07:45Z</dcterms:modified>
</cp:coreProperties>
</file>