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2" r:id="rId3"/>
    <p:sldId id="260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99"/>
    <a:srgbClr val="3399FF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604" autoAdjust="0"/>
  </p:normalViewPr>
  <p:slideViewPr>
    <p:cSldViewPr>
      <p:cViewPr>
        <p:scale>
          <a:sx n="75" d="100"/>
          <a:sy n="75" d="100"/>
        </p:scale>
        <p:origin x="-12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dirty="0" smtClean="0"/>
              <a:t>Бесплатно и без регистрации.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451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231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23322"/>
            <a:ext cx="7776864" cy="1318046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6463613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70C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70C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999381"/>
            <a:ext cx="4248472" cy="4525963"/>
          </a:xfrm>
        </p:spPr>
        <p:txBody>
          <a:bodyPr/>
          <a:lstStyle>
            <a:lvl1pPr>
              <a:defRPr sz="2800">
                <a:solidFill>
                  <a:srgbClr val="0070C0"/>
                </a:solidFill>
              </a:defRPr>
            </a:lvl1pPr>
            <a:lvl2pPr>
              <a:defRPr sz="2400">
                <a:solidFill>
                  <a:srgbClr val="0070C0"/>
                </a:solidFill>
              </a:defRPr>
            </a:lvl2pPr>
            <a:lvl3pPr>
              <a:defRPr sz="2000">
                <a:solidFill>
                  <a:srgbClr val="0070C0"/>
                </a:solidFill>
              </a:defRPr>
            </a:lvl3pPr>
            <a:lvl4pPr>
              <a:defRPr sz="1800">
                <a:solidFill>
                  <a:srgbClr val="0070C0"/>
                </a:solidFill>
              </a:defRPr>
            </a:lvl4pPr>
            <a:lvl5pPr>
              <a:defRPr sz="1800">
                <a:solidFill>
                  <a:srgbClr val="0070C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999381"/>
            <a:ext cx="4248472" cy="4525963"/>
          </a:xfrm>
        </p:spPr>
        <p:txBody>
          <a:bodyPr/>
          <a:lstStyle>
            <a:lvl1pPr>
              <a:defRPr sz="2800">
                <a:solidFill>
                  <a:srgbClr val="0070C0"/>
                </a:solidFill>
              </a:defRPr>
            </a:lvl1pPr>
            <a:lvl2pPr>
              <a:defRPr sz="2400">
                <a:solidFill>
                  <a:srgbClr val="0070C0"/>
                </a:solidFill>
              </a:defRPr>
            </a:lvl2pPr>
            <a:lvl3pPr>
              <a:defRPr sz="2000">
                <a:solidFill>
                  <a:srgbClr val="0070C0"/>
                </a:solidFill>
              </a:defRPr>
            </a:lvl3pPr>
            <a:lvl4pPr>
              <a:defRPr sz="1800">
                <a:solidFill>
                  <a:srgbClr val="0070C0"/>
                </a:solidFill>
              </a:defRPr>
            </a:lvl4pPr>
            <a:lvl5pPr>
              <a:defRPr sz="1800">
                <a:solidFill>
                  <a:srgbClr val="0070C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70C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rgbClr val="0070C0"/>
                </a:solidFill>
              </a:defRPr>
            </a:lvl1pPr>
            <a:lvl2pPr>
              <a:defRPr sz="2000">
                <a:solidFill>
                  <a:srgbClr val="0070C0"/>
                </a:solidFill>
              </a:defRPr>
            </a:lvl2pPr>
            <a:lvl3pPr>
              <a:defRPr sz="1800">
                <a:solidFill>
                  <a:srgbClr val="0070C0"/>
                </a:solidFill>
              </a:defRPr>
            </a:lvl3pPr>
            <a:lvl4pPr>
              <a:defRPr sz="1600">
                <a:solidFill>
                  <a:srgbClr val="0070C0"/>
                </a:solidFill>
              </a:defRPr>
            </a:lvl4pPr>
            <a:lvl5pPr>
              <a:defRPr sz="1600">
                <a:solidFill>
                  <a:srgbClr val="0070C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70C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rgbClr val="0070C0"/>
                </a:solidFill>
              </a:defRPr>
            </a:lvl1pPr>
            <a:lvl2pPr>
              <a:defRPr sz="2000">
                <a:solidFill>
                  <a:srgbClr val="0070C0"/>
                </a:solidFill>
              </a:defRPr>
            </a:lvl2pPr>
            <a:lvl3pPr>
              <a:defRPr sz="1800">
                <a:solidFill>
                  <a:srgbClr val="0070C0"/>
                </a:solidFill>
              </a:defRPr>
            </a:lvl3pPr>
            <a:lvl4pPr>
              <a:defRPr sz="1600">
                <a:solidFill>
                  <a:srgbClr val="0070C0"/>
                </a:solidFill>
              </a:defRPr>
            </a:lvl4pPr>
            <a:lvl5pPr>
              <a:defRPr sz="1600">
                <a:solidFill>
                  <a:srgbClr val="0070C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rgbClr val="0070C0"/>
                </a:solidFill>
              </a:defRPr>
            </a:lvl1pPr>
            <a:lvl2pPr>
              <a:defRPr sz="2800">
                <a:solidFill>
                  <a:srgbClr val="0070C0"/>
                </a:solidFill>
              </a:defRPr>
            </a:lvl2pPr>
            <a:lvl3pPr>
              <a:defRPr sz="2400">
                <a:solidFill>
                  <a:srgbClr val="0070C0"/>
                </a:solidFill>
              </a:defRPr>
            </a:lvl3pPr>
            <a:lvl4pPr>
              <a:defRPr sz="2000">
                <a:solidFill>
                  <a:srgbClr val="0070C0"/>
                </a:solidFill>
              </a:defRPr>
            </a:lvl4pPr>
            <a:lvl5pPr>
              <a:defRPr sz="2000">
                <a:solidFill>
                  <a:srgbClr val="0070C0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0070C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070C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6463613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988840"/>
            <a:ext cx="8280920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70C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70C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0070C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0070C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0070C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0070C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0070C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578" y="5589240"/>
            <a:ext cx="8903826" cy="107721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Педагог-психолог МАОУ СОШ № 35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Черногорец Елена Владимировна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3968" y="260648"/>
            <a:ext cx="480243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Особенности эффективной профилактики аутодеструктивного поведения учащихся.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Тренинг «Преодоление жизненных ситуаций».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476672"/>
            <a:ext cx="62646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</a:t>
            </a:r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Мусорное ведро»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8472" y="2060848"/>
            <a:ext cx="849694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Оборудование: листы бумаги, ручки, мусорная корзина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	Ведущий: Зачем человеку мусорное ведро? Зачем необходимо освобождаться от мусора? Представьте жизнь без мусорного ведра. Так же происходит и с нашими чувствами, эмоциями: накапливаются ненужные, негативные, бесполезные. Запишите на листочках чувства, от которых хотите избавиться. 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	 «Я обижаюсь на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…….»,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«Я злюсь на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……..»,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«Я боюсь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……….»,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«Меня тревожит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…….».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	Сверните листы в комочек и выбросите в корзину. Что вы испытывали, когда писали о своих негативных чувствах и эмоциях? Что вы чувствуете сейчас?</a:t>
            </a:r>
          </a:p>
        </p:txBody>
      </p:sp>
    </p:spTree>
    <p:extLst>
      <p:ext uri="{BB962C8B-B14F-4D97-AF65-F5344CB8AC3E}">
        <p14:creationId xmlns:p14="http://schemas.microsoft.com/office/powerpoint/2010/main" val="263143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14346" y="487760"/>
            <a:ext cx="655237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Заключительная часть. </a:t>
            </a:r>
          </a:p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Беседа.  Домашнее задание.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988840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	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Домашнее задание: Рассмотреть свои проблемы относительно «Формул позитивного мышления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Е.В.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Емельяновой 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429485"/>
              </p:ext>
            </p:extLst>
          </p:nvPr>
        </p:nvGraphicFramePr>
        <p:xfrm>
          <a:off x="287140" y="2758281"/>
          <a:ext cx="8712969" cy="3848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516"/>
                <a:gridCol w="5652245"/>
                <a:gridCol w="1872208"/>
              </a:tblGrid>
              <a:tr h="697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 п/п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Содержание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Какую проблему я могу рассмотреть относительно данной формулы?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Формула 1. 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«Театр в табакерке». 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Представьте себе, что вы смотрите сверху спектакль, в котором показаны вы, ваша проблема, люди, которые вас окружают. Как все это выглядит?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Формула 2. 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«Вторая сторона медали». 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Медаль не может быть односторонней. Там, где есть плохое, обязательно должно быть хорошее. Что бы это могло быть? Что есть хорошего в вашем положении?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Формула 3. 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«Проблема как друг». 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Если бы данная проблема была вашим другом, что бы она сказала вам? Чему она хочет вас научить? Для чего она появилась в вашей жизни?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Формула 4. 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«Совет другу». 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Если бы такая проблема была не у вас, а у вашего друга, что бы вы посоветовали ему? Какие рекомендации могли бы дать? Как ему лучше разрешить проблему?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7619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445990"/>
              </p:ext>
            </p:extLst>
          </p:nvPr>
        </p:nvGraphicFramePr>
        <p:xfrm>
          <a:off x="251520" y="1988840"/>
          <a:ext cx="8712968" cy="4641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5986612"/>
                <a:gridCol w="1574228"/>
              </a:tblGrid>
              <a:tr h="1498375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Какую проблему я могу рассмотреть относительно данной формулы?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92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Формула 5. 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«Незамеченный ресурс». 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 вашем месте многие люди оказались в гораздо худшем положении. Как вы сумели удержаться на таком уровне? Что помогло вам: какие ваши качества, люди и обстоятельства?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487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Формула 6. 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«Маленькие кирпичики большой стены». 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Если мы захотим перепрыгнуть через большую стену, то, скорее всего, разобьемся, а стена так и останется на месте. Если каждый день отделять от стены по маленькому кирпичику, через некоторое время мы увидим, что от нее не останется и следа. Давайте подумаем, какие три первых кирпичика можно вынуть из этой стены?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190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Формула 7. 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«У камина». 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Представьте, что прошло какое-то время, и все, что происходит сейчас, оказалось далеко позади. И вот вы сидите у камина рядом с близкими людьми и рассказываете о произошедшей когда-то с вами ситуации и о том, как сумели из нее выйти. Расскажите эту историю прямо сейчас.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0528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2" t="16110" r="1970" b="16951"/>
          <a:stretch/>
        </p:blipFill>
        <p:spPr bwMode="auto">
          <a:xfrm>
            <a:off x="0" y="1838129"/>
            <a:ext cx="9144000" cy="5019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458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308555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Основные проблемы эффективности профилактики аутодеструктивного поведения в школе.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1772816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Категория «Дети»: </a:t>
            </a:r>
          </a:p>
          <a:p>
            <a:pPr marL="228600" indent="-228600">
              <a:buAutoNum type="arabicPeriod"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1165759"/>
              </p:ext>
            </p:extLst>
          </p:nvPr>
        </p:nvGraphicFramePr>
        <p:xfrm>
          <a:off x="287523" y="2297832"/>
          <a:ext cx="8496945" cy="4423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2412269"/>
                <a:gridCol w="3852428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 sz="160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Ситуация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Решение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Проблема</a:t>
                      </a:r>
                    </a:p>
                    <a:p>
                      <a:pPr algn="ctr"/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94008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Психическое</a:t>
                      </a:r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заболевание.</a:t>
                      </a:r>
                    </a:p>
                    <a:p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Диагностика не выявляет особенностей в поведении.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Наблюдение. Своевременное выявление, направление</a:t>
                      </a:r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 специалисту. Мониторинг.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Наблюдение могут осуществлять</a:t>
                      </a:r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только педагоги, непосредственно работающие с ребенком (при условии, что  родители игнорируют факт наличия проблемы)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Боязнь обозначить свою уязвимость, обратиться</a:t>
                      </a:r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 помощью.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Наблюдение. Фиксирование изменения</a:t>
                      </a:r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настроения,</a:t>
                      </a:r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эмоционального реагирования.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Наблюдение могут осуществлять только педагоги, непосредственно работающие с ребенком,</a:t>
                      </a:r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родители.</a:t>
                      </a:r>
                      <a:endParaRPr lang="ru-RU" sz="13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Недоверие базальное</a:t>
                      </a:r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к специалистам школы. При диагностировании высокого уровня тревожности.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Работа со специалистами.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Агрессивному поведению на уроках зачастую</a:t>
                      </a:r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приписывают причины девиантного поведения. Не замечают существующую проблему. Способы решения проблемы учителями: дисциплинарные наказания.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Манипулирование</a:t>
                      </a:r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эмоциональным состоянием.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Систематическое</a:t>
                      </a:r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</a:t>
                      </a: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аблюдение.</a:t>
                      </a:r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Беседа с ребенком и родителями.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Как правило, родители таких детей сложно идут на</a:t>
                      </a:r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последующие консультации. Восстановить конструктивный эффективный диалог с ними уже сложнее.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07704" y="116632"/>
            <a:ext cx="6751645" cy="1504852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Основные </a:t>
            </a:r>
            <a: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проблемы эффективности профилактики аутодеструктивного поведения </a:t>
            </a:r>
            <a: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школьников</a:t>
            </a:r>
            <a: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695931"/>
              </p:ext>
            </p:extLst>
          </p:nvPr>
        </p:nvGraphicFramePr>
        <p:xfrm>
          <a:off x="395536" y="2564904"/>
          <a:ext cx="8496945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/>
                <a:gridCol w="1584176"/>
                <a:gridCol w="4392489"/>
              </a:tblGrid>
              <a:tr h="504056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Ситуация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Решение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Проблема</a:t>
                      </a:r>
                    </a:p>
                    <a:p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05976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Ребенок с особенными психологическими</a:t>
                      </a:r>
                      <a:r>
                        <a:rPr lang="ru-RU" sz="15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потребностями и особенностями (без заключения ПМПК).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Индивидуальный подход.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Недостаточность человеческого ресурса, чтобы решать проблему</a:t>
                      </a:r>
                      <a:r>
                        <a:rPr lang="ru-RU" sz="15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 позиции гуманистической педагогики. (Легче выбрать позицию: «Я ему «три» не поставлю, хоть режьте меня». 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Ребенок из неблагополучной семьи.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Индивидуальный подход.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Систематически делается</a:t>
                      </a:r>
                      <a:r>
                        <a:rPr lang="ru-RU" sz="15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акцент на особенностях внутрисемейного взаимодействия. Воспитание через запугивание посредством назидательной терминологии («Я сейчас напишу докладную директору и тебя поставят на учет»)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5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Высокотревожный</a:t>
                      </a: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 ребенок</a:t>
                      </a:r>
                      <a:r>
                        <a:rPr lang="ru-RU" sz="15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 ярко выраженным негативистским поведением.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Индивидуальный</a:t>
                      </a:r>
                      <a:r>
                        <a:rPr lang="ru-RU" sz="15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подход.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Систематические наставления и поучения как делать, что</a:t>
                      </a:r>
                      <a:r>
                        <a:rPr lang="ru-RU" sz="15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делать, </a:t>
                      </a: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что есть «хорошо», а что «плохо».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67544" y="1988840"/>
            <a:ext cx="41099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Категория «Учителя»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07704" y="116632"/>
            <a:ext cx="6751645" cy="1504852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Основные </a:t>
            </a:r>
            <a: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проблемы эффективности профилактики аутодеструктивного поведения </a:t>
            </a:r>
            <a:r>
              <a:rPr lang="ru-RU" sz="2400" b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школьников</a:t>
            </a:r>
            <a: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547657"/>
              </p:ext>
            </p:extLst>
          </p:nvPr>
        </p:nvGraphicFramePr>
        <p:xfrm>
          <a:off x="395536" y="2564904"/>
          <a:ext cx="8496945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2736304"/>
                <a:gridCol w="3672409"/>
              </a:tblGrid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Ситуация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Решение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Проблема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059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Подростковые проблемы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ребенка. Высокая тревожность.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Помощь, поддержка.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Игнорирование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нивелирование (выравнивание) проблем ребенка. «Ты уже взрослый, учись сам решать свои проблемы».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Неполная семья/ вновь созданная семья, в которой ребенок предоставлен сам себе.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Высокая тревожность.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Создание новых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семейных ритуалов, либо сохранение старых.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Эгоцентричный подход родителя -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«Мне тяжело, приходится много работать, чтобы содержать семью»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«я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так все делаю для него (ребенка)»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Психические заболевания.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Психосоматика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Обращение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 специалистам.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Игнорирование наличие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проблемы.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67544" y="1988840"/>
            <a:ext cx="41996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Категория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«Родители»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39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01268" y="49848"/>
            <a:ext cx="57606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Тренинг </a:t>
            </a:r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Преодоление жизненных трудностей»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348880"/>
            <a:ext cx="84249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Расширение представлений о жизненных проблемах и способах их преодоления.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Продолжительность: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45 минут.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Количество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участников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– 12-15 человек.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Тренинговое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занятие рассчитано на работу с подростками 13-16 лет.</a:t>
            </a:r>
          </a:p>
        </p:txBody>
      </p:sp>
    </p:spTree>
    <p:extLst>
      <p:ext uri="{BB962C8B-B14F-4D97-AF65-F5344CB8AC3E}">
        <p14:creationId xmlns:p14="http://schemas.microsoft.com/office/powerpoint/2010/main" val="695557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7904" y="538560"/>
            <a:ext cx="36508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Приветствие 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492896"/>
            <a:ext cx="78488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Упражнение Цвет настроения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Каждый участник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 очереди ассоциирует свое настроение с цветом с небольшим комментарием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Рефлексия. Ведущий рассказывает участникам об основных психологических характеристиках цветов. Дети, при желании, могут прокомментировать основание выбора того или иного цвета.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44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0" y="476672"/>
            <a:ext cx="61206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Основная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часть.</a:t>
            </a:r>
          </a:p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Притча «О трудностях»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9" r="11021"/>
          <a:stretch/>
        </p:blipFill>
        <p:spPr bwMode="auto">
          <a:xfrm>
            <a:off x="2483693" y="1844824"/>
            <a:ext cx="6660307" cy="501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208" y="3280013"/>
            <a:ext cx="24010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</a:t>
            </a:r>
          </a:p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юбой притчи на</a:t>
            </a:r>
          </a:p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аше усмотрение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157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30872" y="260648"/>
            <a:ext cx="66967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Блок самоанализа и самооценки.</a:t>
            </a:r>
          </a:p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 Упражнение «Жизненная прямая»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182505"/>
            <a:ext cx="8784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Инструкция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учащимся: Нарисуйте линию и представьте, что это символический рисунок жизненного пути. Отметьте на ней главные, по вашему мнению, события, которые уже произошли, и точку «сегодняшнего дня». 	Подведите учащихся к выводу о том, что в жизни, кроме праздников, удач, просто хороших дней, бывают и отрицательные события. Предложите подросткам вспомнить, как они решали трудные жизненные ситуации, был ли положительный опыт решения, что изменилось в их жизни. Плюсы и минусы трудных ситуаций. Вывод. К каждому «препятствию» нужно подходить индивидуально, творчески; у каждого человека есть ресурсы для преодоления жизненной трудности.</a:t>
            </a:r>
          </a:p>
        </p:txBody>
      </p:sp>
    </p:spTree>
    <p:extLst>
      <p:ext uri="{BB962C8B-B14F-4D97-AF65-F5344CB8AC3E}">
        <p14:creationId xmlns:p14="http://schemas.microsoft.com/office/powerpoint/2010/main" val="409833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260648"/>
            <a:ext cx="684076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Упражнение </a:t>
            </a:r>
            <a:endParaRPr 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Через три года»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5540" y="1916832"/>
            <a:ext cx="871296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Инструкция учащимся: Запишите проблемы, с которыми вы можете встретиться сейчас или в недалеком будущем... Выберите самую актуальную на данный момент проблему и запишите ее.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	Далее участникам предлагается представить себе, что они стали старше на три года, и подумать об этих делах и проблемах «задним числом» - так, как, будто с тех пор уже прошло три года. Раздумывая над этим, надо ответить на следующие вопросы: (вопросы записать на доске)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Что именно вы сможете вспомнить об этой проблеме?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Как она влияет на то, как складывается ваша жизнь теперь, по прошествии трех лет?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Если бы такая проблема сейчас встала перед вами, как бы вы стали ее решать?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Рефлексия.</a:t>
            </a:r>
          </a:p>
        </p:txBody>
      </p:sp>
    </p:spTree>
    <p:extLst>
      <p:ext uri="{BB962C8B-B14F-4D97-AF65-F5344CB8AC3E}">
        <p14:creationId xmlns:p14="http://schemas.microsoft.com/office/powerpoint/2010/main" val="139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9840354ea49858302ba65f59a4a8b4ed4af0b887"/>
</p:tagLst>
</file>

<file path=ppt/theme/theme1.xml><?xml version="1.0" encoding="utf-8"?>
<a:theme xmlns:a="http://schemas.openxmlformats.org/drawingml/2006/main" name="Тема Office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1168</TotalTime>
  <Words>876</Words>
  <Application>Microsoft Office PowerPoint</Application>
  <PresentationFormat>Экран (4:3)</PresentationFormat>
  <Paragraphs>114</Paragraphs>
  <Slides>13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  Основные проблемы эффективности профилактики аутодеструктивного поведения школьников  </vt:lpstr>
      <vt:lpstr>  Основные проблемы эффективности профилактики аутодеструктивного поведения школьников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Радость бытия</dc:title>
  <dc:creator>obstinate</dc:creator>
  <dc:description>Шаблон презентации с сайта https://presentation-creation.ru/</dc:description>
  <cp:lastModifiedBy>User</cp:lastModifiedBy>
  <cp:revision>422</cp:revision>
  <dcterms:created xsi:type="dcterms:W3CDTF">2018-02-25T09:09:03Z</dcterms:created>
  <dcterms:modified xsi:type="dcterms:W3CDTF">2022-03-21T13:21:25Z</dcterms:modified>
</cp:coreProperties>
</file>