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95" r:id="rId1"/>
  </p:sldMasterIdLst>
  <p:notesMasterIdLst>
    <p:notesMasterId r:id="rId26"/>
  </p:notesMasterIdLst>
  <p:handoutMasterIdLst>
    <p:handoutMasterId r:id="rId27"/>
  </p:handoutMasterIdLst>
  <p:sldIdLst>
    <p:sldId id="419" r:id="rId2"/>
    <p:sldId id="420" r:id="rId3"/>
    <p:sldId id="418" r:id="rId4"/>
    <p:sldId id="421" r:id="rId5"/>
    <p:sldId id="422" r:id="rId6"/>
    <p:sldId id="424" r:id="rId7"/>
    <p:sldId id="372" r:id="rId8"/>
    <p:sldId id="405" r:id="rId9"/>
    <p:sldId id="376" r:id="rId10"/>
    <p:sldId id="360" r:id="rId11"/>
    <p:sldId id="411" r:id="rId12"/>
    <p:sldId id="412" r:id="rId13"/>
    <p:sldId id="410" r:id="rId14"/>
    <p:sldId id="406" r:id="rId15"/>
    <p:sldId id="399" r:id="rId16"/>
    <p:sldId id="401" r:id="rId17"/>
    <p:sldId id="402" r:id="rId18"/>
    <p:sldId id="417" r:id="rId19"/>
    <p:sldId id="413" r:id="rId20"/>
    <p:sldId id="415" r:id="rId21"/>
    <p:sldId id="416" r:id="rId22"/>
    <p:sldId id="384" r:id="rId23"/>
    <p:sldId id="397" r:id="rId24"/>
    <p:sldId id="385" r:id="rId2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CC"/>
    <a:srgbClr val="000066"/>
    <a:srgbClr val="A50021"/>
    <a:srgbClr val="009900"/>
    <a:srgbClr val="C00040"/>
    <a:srgbClr val="CC0000"/>
    <a:srgbClr val="FF0066"/>
    <a:srgbClr val="008000"/>
    <a:srgbClr val="006600"/>
    <a:srgbClr val="8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88036" autoAdjust="0"/>
  </p:normalViewPr>
  <p:slideViewPr>
    <p:cSldViewPr>
      <p:cViewPr>
        <p:scale>
          <a:sx n="64" d="100"/>
          <a:sy n="64" d="100"/>
        </p:scale>
        <p:origin x="-148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250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461730097622003"/>
          <c:y val="4.3019596462071111E-2"/>
          <c:w val="0.87386769687089028"/>
          <c:h val="0.9064047742274792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FFFF00"/>
              </a:solidFill>
            </c:spPr>
          </c:dPt>
          <c:dPt>
            <c:idx val="1"/>
            <c:spPr>
              <a:solidFill>
                <a:srgbClr val="CC0000"/>
              </a:solidFill>
            </c:spPr>
          </c:dPt>
          <c:dPt>
            <c:idx val="2"/>
            <c:spPr>
              <a:solidFill>
                <a:srgbClr val="009900"/>
              </a:solidFill>
            </c:spPr>
          </c:dPt>
          <c:dPt>
            <c:idx val="3"/>
            <c:spPr>
              <a:solidFill>
                <a:srgbClr val="FF0066"/>
              </a:solidFill>
            </c:spPr>
          </c:dPt>
          <c:dPt>
            <c:idx val="4"/>
            <c:spPr>
              <a:solidFill>
                <a:srgbClr val="000066"/>
              </a:solidFill>
            </c:spPr>
          </c:dPt>
          <c:dPt>
            <c:idx val="5"/>
            <c:spPr>
              <a:solidFill>
                <a:schemeClr val="accent6"/>
              </a:solidFill>
            </c:spPr>
          </c:dPt>
          <c:cat>
            <c:numRef>
              <c:f>Лист1!$A$2:$A$7</c:f>
              <c:numCache>
                <c:formatCode>General</c:formatCode>
                <c:ptCount val="6"/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</c:v>
                </c:pt>
                <c:pt idx="1">
                  <c:v>10</c:v>
                </c:pt>
                <c:pt idx="2">
                  <c:v>32</c:v>
                </c:pt>
                <c:pt idx="3">
                  <c:v>21</c:v>
                </c:pt>
                <c:pt idx="4">
                  <c:v>14</c:v>
                </c:pt>
                <c:pt idx="5">
                  <c:v>3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6DEAF26-2353-4AA6-A56A-5EB602C75530}" type="datetimeFigureOut">
              <a:rPr lang="ru-RU"/>
              <a:pPr>
                <a:defRPr/>
              </a:pPr>
              <a:t>11.10.2021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9613D1E-3330-4C8F-893D-1D45CCB47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DAF16C1-B6DB-4169-BB0A-1BAD522C68AD}" type="datetimeFigureOut">
              <a:rPr lang="ru-RU"/>
              <a:pPr>
                <a:defRPr/>
              </a:pPr>
              <a:t>11.10.2021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7EB0CE59-3D07-422B-B041-B8CC041C5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228600" indent="-228600" eaLnBrk="1" hangingPunct="1"/>
            <a:r>
              <a:rPr lang="ru-RU" dirty="0" smtClean="0">
                <a:latin typeface="Arial" charset="0"/>
              </a:rPr>
              <a:t>Данная</a:t>
            </a:r>
            <a:r>
              <a:rPr lang="ru-RU" baseline="0" dirty="0" smtClean="0">
                <a:latin typeface="Arial" charset="0"/>
              </a:rPr>
              <a:t> презентация – наглядный материал для выступления педагога-психолога на родительском собрании в 5-х классах </a:t>
            </a:r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 3:</a:t>
            </a:r>
            <a:r>
              <a:rPr lang="ru-RU" baseline="0" dirty="0" smtClean="0"/>
              <a:t> ребенку нужна помощь и поддержка родных в проживании адаптации.</a:t>
            </a:r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Рекомендации</a:t>
            </a:r>
            <a:r>
              <a:rPr lang="ru-RU" baseline="0" dirty="0" smtClean="0"/>
              <a:t> для родителей</a:t>
            </a:r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</a:t>
            </a:r>
            <a:r>
              <a:rPr lang="ru-RU" baseline="0" dirty="0" smtClean="0"/>
              <a:t> адаптируется ваш ребенок? Признаки такие же, как и в начальной школе!</a:t>
            </a:r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dirty="0" smtClean="0">
                <a:solidFill>
                  <a:srgbClr val="000066"/>
                </a:solidFill>
              </a:rPr>
              <a:t>Адаптация – приспособление к окружающим условиям.</a:t>
            </a:r>
          </a:p>
          <a:p>
            <a:r>
              <a:rPr lang="ru-RU" dirty="0" smtClean="0"/>
              <a:t>Какие </a:t>
            </a:r>
            <a:r>
              <a:rPr lang="ru-RU" dirty="0" smtClean="0"/>
              <a:t>факторы влияют на успешность адаптации пятиклассников?</a:t>
            </a:r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Прежде всего, это изменение условий обучения. Если в начальной школе у детей была одна учительница, с</a:t>
            </a:r>
            <a:r>
              <a:rPr lang="ru-RU" baseline="0" dirty="0" smtClean="0"/>
              <a:t> едиными требованиями, то сейчас дети взаимодействуют с разными учителями. У каждого из них свой подход к обучению и свои правила.</a:t>
            </a:r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ru-RU" smtClean="0"/>
              <a:t>Разрешите познакомить вас в мнением разных учителей-предметников о классе. Как  можно увидеть из представленной таблицы, учителя положительно оценивают класс в целом.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Так бывает не всегда, но в половине случаев. И это возрастная</a:t>
            </a:r>
            <a:r>
              <a:rPr lang="ru-RU" baseline="0" dirty="0" smtClean="0"/>
              <a:t> норма!</a:t>
            </a:r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Психолог</a:t>
            </a:r>
            <a:r>
              <a:rPr lang="ru-RU" baseline="0" dirty="0" smtClean="0"/>
              <a:t> и пятиклассники  в пространстве перемен. Тематические игры и беседы с </a:t>
            </a:r>
            <a:r>
              <a:rPr lang="ru-RU" baseline="0" dirty="0" smtClean="0"/>
              <a:t>психологом с применением ассоциативных картинок.</a:t>
            </a:r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Психопрофилактическое</a:t>
            </a:r>
            <a:r>
              <a:rPr lang="ru-RU" baseline="0" dirty="0" smtClean="0"/>
              <a:t> занятие. Коллаж «Мои чувства в начальной </a:t>
            </a:r>
            <a:r>
              <a:rPr lang="ru-RU" baseline="0" dirty="0" smtClean="0"/>
              <a:t>и средней </a:t>
            </a:r>
            <a:r>
              <a:rPr lang="ru-RU" baseline="0" dirty="0" smtClean="0"/>
              <a:t>школе». </a:t>
            </a:r>
            <a:r>
              <a:rPr lang="ru-RU" baseline="0" dirty="0" smtClean="0"/>
              <a:t>Можно выделить 3 группы чувств и мыслей детей. Группа 1 – дети отмечают положительные изменения, позитивное проживают адаптацию. Синим цветом обозначены пояснения  детей к коллажу.</a:t>
            </a:r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Вариант</a:t>
            </a:r>
            <a:r>
              <a:rPr lang="ru-RU" baseline="0" dirty="0" smtClean="0"/>
              <a:t> 2: раньше было беззаботное время, теперь нужно трудиться, отстаивать себя.</a:t>
            </a:r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B93D6-056B-4EBF-BB91-1D8FF63CA498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99B6C-3DC7-489D-BC66-362558FEC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56BF3-F5C3-4D92-B776-33EE99F8C4A6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AEDD8-6809-437E-8875-2AB26B873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704850"/>
            <a:ext cx="2057400" cy="56197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04850"/>
            <a:ext cx="6019800" cy="56197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5BC-5426-4DFA-83EC-4968509CDD8F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22757-97BD-46FD-801A-4547E0C918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39DA2-09D1-4FEE-BE31-09C0B8EF9520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3EC9-F3C6-4B07-B3E1-5E80998C0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83157-F72C-41F8-BEAA-1A66569B2A48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D96A0-B391-41F7-8485-ACC539956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3C124-6C6C-41EC-A6D3-D9AF462CC8FA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33176-1EA5-47F7-90AA-963A40529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B167D-E4C4-490F-96B6-02E04F6F3FA5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2B0A0-3F2A-4917-B1A7-1D5F43C5A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F0344-0C19-4EE2-BA68-52707BA52610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BCBC3-1B87-4E7B-90D0-4A53ED8C3F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75857-99D1-4B60-A787-73554B94FD90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10F72-4727-4D77-B9E6-E7BA90875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0DBC0-8940-410A-B783-CFB032A72CA3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13835-A2E8-4837-9F57-01DEFA795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1C64B-6481-4234-AEE3-15D755F5A232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6E7C0-1CCF-478C-95B3-C0CA88CD7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715A51"/>
                </a:solidFill>
                <a:latin typeface="Constantia" pitchFamily="18" charset="0"/>
              </a:defRPr>
            </a:lvl1pPr>
          </a:lstStyle>
          <a:p>
            <a:pPr>
              <a:defRPr/>
            </a:pPr>
            <a:fld id="{89EB2B6C-5F2B-4585-A190-BA5CD487D7AF}" type="datetime1">
              <a:rPr lang="ru-RU"/>
              <a:pPr>
                <a:defRPr/>
              </a:pPr>
              <a:t>11.10.2021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715A51"/>
                </a:solidFill>
                <a:latin typeface="Constantia" pitchFamily="18" charset="0"/>
              </a:defRPr>
            </a:lvl1pPr>
          </a:lstStyle>
          <a:p>
            <a:pPr>
              <a:defRPr/>
            </a:pPr>
            <a:r>
              <a:rPr lang="ru-RU"/>
              <a:t>Е.М.Шапошник Электронное пособие Сочинение на ЕГЭ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715A51"/>
                </a:solidFill>
                <a:latin typeface="Constantia" pitchFamily="18" charset="0"/>
              </a:defRPr>
            </a:lvl1pPr>
          </a:lstStyle>
          <a:p>
            <a:pPr>
              <a:defRPr/>
            </a:pPr>
            <a:fld id="{7172F46E-EA1D-4286-8D9A-4E4C238302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Constantia" pitchFamily="18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Constantia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</p:sldLayoutIdLst>
  <p:transition>
    <p:cover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9C007F"/>
        </a:buClr>
        <a:buSzPct val="95000"/>
        <a:buFont typeface="Wingdings 2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>
          <a:solidFill>
            <a:schemeClr val="tx1"/>
          </a:solidFill>
          <a:latin typeface="+mn-lt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9C007F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68007F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5pPr>
      <a:lvl6pPr marL="1919288" indent="-209550" algn="l" rtl="0" eaLnBrk="0" fontAlgn="base" hangingPunct="0">
        <a:spcBef>
          <a:spcPct val="20000"/>
        </a:spcBef>
        <a:spcAft>
          <a:spcPct val="0"/>
        </a:spcAft>
        <a:buClr>
          <a:srgbClr val="68007F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6pPr>
      <a:lvl7pPr marL="2376488" indent="-209550" algn="l" rtl="0" eaLnBrk="0" fontAlgn="base" hangingPunct="0">
        <a:spcBef>
          <a:spcPct val="20000"/>
        </a:spcBef>
        <a:spcAft>
          <a:spcPct val="0"/>
        </a:spcAft>
        <a:buClr>
          <a:srgbClr val="68007F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7pPr>
      <a:lvl8pPr marL="2833688" indent="-209550" algn="l" rtl="0" eaLnBrk="0" fontAlgn="base" hangingPunct="0">
        <a:spcBef>
          <a:spcPct val="20000"/>
        </a:spcBef>
        <a:spcAft>
          <a:spcPct val="0"/>
        </a:spcAft>
        <a:buClr>
          <a:srgbClr val="68007F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8pPr>
      <a:lvl9pPr marL="3290888" indent="-209550" algn="l" rtl="0" eaLnBrk="0" fontAlgn="base" hangingPunct="0">
        <a:spcBef>
          <a:spcPct val="20000"/>
        </a:spcBef>
        <a:spcAft>
          <a:spcPct val="0"/>
        </a:spcAft>
        <a:buClr>
          <a:srgbClr val="68007F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 rot="10800000">
            <a:off x="251520" y="0"/>
            <a:ext cx="381000" cy="6858000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4"/>
          <p:cNvSpPr>
            <a:spLocks noChangeArrowheads="1"/>
          </p:cNvSpPr>
          <p:nvPr/>
        </p:nvSpPr>
        <p:spPr bwMode="auto">
          <a:xfrm rot="10800000">
            <a:off x="0" y="0"/>
            <a:ext cx="381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00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 rot="10800000">
            <a:off x="611560" y="0"/>
            <a:ext cx="381000" cy="6858000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3" name="Rectangle 14"/>
          <p:cNvSpPr>
            <a:spLocks noChangeArrowheads="1"/>
          </p:cNvSpPr>
          <p:nvPr/>
        </p:nvSpPr>
        <p:spPr bwMode="auto">
          <a:xfrm>
            <a:off x="1446213" y="876300"/>
            <a:ext cx="73469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34000" anchor="ctr"/>
          <a:lstStyle/>
          <a:p>
            <a:endParaRPr lang="ru-RU" sz="2700" b="1">
              <a:latin typeface="Tahoma" pitchFamily="34" charset="0"/>
            </a:endParaRPr>
          </a:p>
        </p:txBody>
      </p:sp>
      <p:sp>
        <p:nvSpPr>
          <p:cNvPr id="2054" name="Rectangle 15"/>
          <p:cNvSpPr>
            <a:spLocks noChangeArrowheads="1"/>
          </p:cNvSpPr>
          <p:nvPr/>
        </p:nvSpPr>
        <p:spPr bwMode="auto">
          <a:xfrm>
            <a:off x="395288" y="5300663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Rectangle 16"/>
          <p:cNvSpPr>
            <a:spLocks noChangeArrowheads="1"/>
          </p:cNvSpPr>
          <p:nvPr/>
        </p:nvSpPr>
        <p:spPr bwMode="auto">
          <a:xfrm>
            <a:off x="611188" y="5589588"/>
            <a:ext cx="381000" cy="381000"/>
          </a:xfrm>
          <a:prstGeom prst="rect">
            <a:avLst/>
          </a:prstGeom>
          <a:gradFill rotWithShape="1">
            <a:gsLst>
              <a:gs pos="0">
                <a:srgbClr val="EFF7FF"/>
              </a:gs>
              <a:gs pos="100000">
                <a:srgbClr val="989DA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Rectangle 17"/>
          <p:cNvSpPr>
            <a:spLocks noChangeArrowheads="1"/>
          </p:cNvSpPr>
          <p:nvPr/>
        </p:nvSpPr>
        <p:spPr bwMode="auto">
          <a:xfrm>
            <a:off x="827088" y="5229225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18"/>
          <p:cNvSpPr>
            <a:spLocks noChangeArrowheads="1"/>
          </p:cNvSpPr>
          <p:nvPr/>
        </p:nvSpPr>
        <p:spPr bwMode="auto">
          <a:xfrm>
            <a:off x="250825" y="5013325"/>
            <a:ext cx="381000" cy="381000"/>
          </a:xfrm>
          <a:prstGeom prst="rect">
            <a:avLst/>
          </a:prstGeom>
          <a:gradFill rotWithShape="1">
            <a:gsLst>
              <a:gs pos="0">
                <a:srgbClr val="EFF7FF"/>
              </a:gs>
              <a:gs pos="100000">
                <a:srgbClr val="989DA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8" name="Rectangle 19"/>
          <p:cNvSpPr>
            <a:spLocks noChangeArrowheads="1"/>
          </p:cNvSpPr>
          <p:nvPr/>
        </p:nvSpPr>
        <p:spPr bwMode="auto">
          <a:xfrm>
            <a:off x="539750" y="4724400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9" name="Rectangle 20"/>
          <p:cNvSpPr>
            <a:spLocks noChangeArrowheads="1"/>
          </p:cNvSpPr>
          <p:nvPr/>
        </p:nvSpPr>
        <p:spPr bwMode="auto">
          <a:xfrm>
            <a:off x="250825" y="1916113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0" name="Rectangle 21"/>
          <p:cNvSpPr>
            <a:spLocks noChangeArrowheads="1"/>
          </p:cNvSpPr>
          <p:nvPr/>
        </p:nvSpPr>
        <p:spPr bwMode="auto">
          <a:xfrm>
            <a:off x="684213" y="1773238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1" name="Rectangle 22"/>
          <p:cNvSpPr>
            <a:spLocks noChangeArrowheads="1"/>
          </p:cNvSpPr>
          <p:nvPr/>
        </p:nvSpPr>
        <p:spPr bwMode="auto">
          <a:xfrm>
            <a:off x="468313" y="2060575"/>
            <a:ext cx="381000" cy="381000"/>
          </a:xfrm>
          <a:prstGeom prst="rect">
            <a:avLst/>
          </a:prstGeom>
          <a:gradFill rotWithShape="1">
            <a:gsLst>
              <a:gs pos="0">
                <a:srgbClr val="EFF7FF"/>
              </a:gs>
              <a:gs pos="100000">
                <a:srgbClr val="989DA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2" name="Rectangle 23"/>
          <p:cNvSpPr>
            <a:spLocks noChangeArrowheads="1"/>
          </p:cNvSpPr>
          <p:nvPr/>
        </p:nvSpPr>
        <p:spPr bwMode="auto">
          <a:xfrm>
            <a:off x="684213" y="1268413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3" name="Rectangle 24"/>
          <p:cNvSpPr>
            <a:spLocks noChangeArrowheads="1"/>
          </p:cNvSpPr>
          <p:nvPr/>
        </p:nvSpPr>
        <p:spPr bwMode="auto">
          <a:xfrm>
            <a:off x="323850" y="1484313"/>
            <a:ext cx="452438" cy="431800"/>
          </a:xfrm>
          <a:prstGeom prst="rect">
            <a:avLst/>
          </a:prstGeom>
          <a:gradFill rotWithShape="1">
            <a:gsLst>
              <a:gs pos="0">
                <a:srgbClr val="EFF7FF"/>
              </a:gs>
              <a:gs pos="100000">
                <a:srgbClr val="989DA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4" name="Text Box 28"/>
          <p:cNvSpPr txBox="1">
            <a:spLocks noChangeArrowheads="1"/>
          </p:cNvSpPr>
          <p:nvPr/>
        </p:nvSpPr>
        <p:spPr bwMode="auto">
          <a:xfrm>
            <a:off x="2227263" y="258763"/>
            <a:ext cx="67056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4000" b="1" i="1">
              <a:solidFill>
                <a:schemeClr val="accent2"/>
              </a:solidFill>
              <a:latin typeface="Monotype Corsiva" pitchFamily="66" charset="0"/>
            </a:endParaRPr>
          </a:p>
        </p:txBody>
      </p:sp>
      <p:sp>
        <p:nvSpPr>
          <p:cNvPr id="5137" name="Text Box 29"/>
          <p:cNvSpPr txBox="1">
            <a:spLocks noChangeArrowheads="1"/>
          </p:cNvSpPr>
          <p:nvPr/>
        </p:nvSpPr>
        <p:spPr bwMode="auto">
          <a:xfrm>
            <a:off x="1259632" y="4653136"/>
            <a:ext cx="4393231" cy="784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dirty="0" smtClean="0">
              <a:solidFill>
                <a:srgbClr val="A50021"/>
              </a:solidFill>
              <a:cs typeface="Arial" charset="0"/>
            </a:endParaRPr>
          </a:p>
          <a:p>
            <a:pPr algn="ctr">
              <a:spcBef>
                <a:spcPct val="50000"/>
              </a:spcBef>
              <a:defRPr/>
            </a:pPr>
            <a:endParaRPr lang="en-US" dirty="0">
              <a:solidFill>
                <a:srgbClr val="A50021"/>
              </a:solidFill>
              <a:cs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59632" y="836712"/>
            <a:ext cx="460851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3600" b="1" kern="10" dirty="0" smtClean="0">
              <a:ln w="9525">
                <a:noFill/>
                <a:round/>
                <a:headEnd/>
                <a:tailEnd/>
              </a:ln>
              <a:solidFill>
                <a:srgbClr val="A50021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defRPr/>
            </a:pPr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Century Gothic" pitchFamily="34" charset="0"/>
              </a:rPr>
              <a:t>Адаптация</a:t>
            </a:r>
            <a:endParaRPr lang="ru-RU" sz="3200" b="1" kern="10" dirty="0" smtClean="0">
              <a:ln w="9525">
                <a:noFill/>
                <a:round/>
                <a:headEnd/>
                <a:tailEnd/>
              </a:ln>
              <a:solidFill>
                <a:srgbClr val="990033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defRPr/>
            </a:pPr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Century Gothic" pitchFamily="34" charset="0"/>
              </a:rPr>
              <a:t> 5-классников</a:t>
            </a:r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Century Gothic" pitchFamily="34" charset="0"/>
              </a:rPr>
              <a:t>.</a:t>
            </a:r>
          </a:p>
          <a:p>
            <a:pPr algn="ctr">
              <a:defRPr/>
            </a:pPr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A5002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Century Gothic" pitchFamily="34" charset="0"/>
              </a:rPr>
              <a:t> </a:t>
            </a:r>
            <a:endParaRPr lang="ru-RU" sz="3200" b="1" kern="10" dirty="0" smtClean="0">
              <a:ln w="9525">
                <a:noFill/>
                <a:round/>
                <a:headEnd/>
                <a:tailEnd/>
              </a:ln>
              <a:solidFill>
                <a:srgbClr val="A50021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defRPr/>
            </a:pPr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Century Gothic" pitchFamily="34" charset="0"/>
              </a:rPr>
              <a:t>О чем говорить </a:t>
            </a:r>
          </a:p>
          <a:p>
            <a:pPr algn="ctr">
              <a:defRPr/>
            </a:pPr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Century Gothic" pitchFamily="34" charset="0"/>
              </a:rPr>
              <a:t>с родителями на собрании?</a:t>
            </a:r>
          </a:p>
          <a:p>
            <a:pPr algn="ctr">
              <a:defRPr/>
            </a:pP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Century Gothic" pitchFamily="34" charset="0"/>
              </a:rPr>
              <a:t>  </a:t>
            </a:r>
          </a:p>
          <a:p>
            <a:pPr>
              <a:defRPr/>
            </a:pPr>
            <a:endParaRPr lang="ru-RU" sz="3600" b="1" kern="10" dirty="0" smtClean="0">
              <a:ln w="9525">
                <a:noFill/>
                <a:round/>
                <a:headEnd/>
                <a:tailEnd/>
              </a:ln>
              <a:solidFill>
                <a:srgbClr val="491E4A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Century Gothic" pitchFamily="34" charset="0"/>
            </a:endParaRPr>
          </a:p>
          <a:p>
            <a:pPr>
              <a:defRPr/>
            </a:pP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491E4A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Century Gothic" pitchFamily="34" charset="0"/>
              </a:rPr>
              <a:t> 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rgbClr val="491E4A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2067" name="Picture 20" descr="C:\Users\School_noutbook\Desktop\Жосан Е.В\фото\Картинки для школы\1335683625_2-popup-low.jpg"/>
          <p:cNvPicPr>
            <a:picLocks noChangeAspect="1" noChangeArrowheads="1"/>
          </p:cNvPicPr>
          <p:nvPr/>
        </p:nvPicPr>
        <p:blipFill>
          <a:blip r:embed="rId3" cstate="print">
            <a:lum bright="20000" contrast="44000"/>
          </a:blip>
          <a:srcRect/>
          <a:stretch>
            <a:fillRect/>
          </a:stretch>
        </p:blipFill>
        <p:spPr bwMode="auto">
          <a:xfrm>
            <a:off x="5868144" y="1556792"/>
            <a:ext cx="2808405" cy="3648894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1187624" y="4221088"/>
            <a:ext cx="2551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000" dirty="0" smtClean="0">
              <a:solidFill>
                <a:srgbClr val="000066"/>
              </a:solidFill>
              <a:cs typeface="Arial" charset="0"/>
            </a:endParaRPr>
          </a:p>
          <a:p>
            <a:r>
              <a:rPr lang="ru-RU" sz="2000" dirty="0" smtClean="0">
                <a:solidFill>
                  <a:srgbClr val="000066"/>
                </a:solidFill>
                <a:cs typeface="Arial" charset="0"/>
              </a:rPr>
              <a:t> </a:t>
            </a:r>
            <a:endParaRPr lang="ru-RU" sz="2000" dirty="0">
              <a:solidFill>
                <a:srgbClr val="000066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75656" y="4869160"/>
            <a:ext cx="43204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Педагог-психолог </a:t>
            </a:r>
            <a:endParaRPr lang="ru-RU" sz="2000" b="1" dirty="0" smtClean="0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00CC"/>
                </a:solidFill>
              </a:rPr>
              <a:t>Жосан </a:t>
            </a:r>
            <a:r>
              <a:rPr lang="ru-RU" sz="2000" b="1" dirty="0" smtClean="0">
                <a:solidFill>
                  <a:srgbClr val="0000CC"/>
                </a:solidFill>
              </a:rPr>
              <a:t>Евгения Васильевна</a:t>
            </a:r>
            <a:r>
              <a:rPr lang="ru-RU" sz="2000" b="1" dirty="0" smtClean="0">
                <a:solidFill>
                  <a:srgbClr val="0000CC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00CC"/>
                </a:solidFill>
              </a:rPr>
              <a:t>НОУ </a:t>
            </a:r>
            <a:r>
              <a:rPr lang="ru-RU" sz="2000" b="1" dirty="0" smtClean="0">
                <a:solidFill>
                  <a:srgbClr val="0000CC"/>
                </a:solidFill>
              </a:rPr>
              <a:t>гимназия «Школа бизнеса</a:t>
            </a:r>
            <a:r>
              <a:rPr lang="ru-RU" sz="2000" b="1" dirty="0" smtClean="0">
                <a:solidFill>
                  <a:srgbClr val="0000CC"/>
                </a:solidFill>
              </a:rPr>
              <a:t>»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smtClean="0">
                <a:solidFill>
                  <a:srgbClr val="0000CC"/>
                </a:solidFill>
              </a:rPr>
              <a:t>г. Сочи, 2021г</a:t>
            </a:r>
            <a:r>
              <a:rPr lang="ru-RU" sz="2000" b="1" dirty="0" smtClean="0">
                <a:solidFill>
                  <a:srgbClr val="0000CC"/>
                </a:solidFill>
              </a:rPr>
              <a:t>.</a:t>
            </a:r>
          </a:p>
          <a:p>
            <a:pPr algn="ctr"/>
            <a:endParaRPr lang="ru-RU" sz="20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72008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3. </a:t>
            </a: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</a:rPr>
              <a:t>Возрастные изменения </a:t>
            </a:r>
            <a:endParaRPr lang="ru-RU" sz="2400" dirty="0" smtClean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388" y="1557338"/>
            <a:ext cx="4105275" cy="1295400"/>
          </a:xfrm>
          <a:solidFill>
            <a:srgbClr val="FFCC99"/>
          </a:solidFill>
          <a:ln>
            <a:solidFill>
              <a:srgbClr val="0070C0"/>
            </a:solidFill>
          </a:ln>
        </p:spPr>
        <p:txBody>
          <a:bodyPr/>
          <a:lstStyle/>
          <a:p>
            <a:pPr algn="ctr">
              <a:spcBef>
                <a:spcPts val="600"/>
              </a:spcBef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Интенсивное физическое</a:t>
            </a:r>
          </a:p>
          <a:p>
            <a:pPr algn="ctr">
              <a:spcBef>
                <a:spcPts val="600"/>
              </a:spcBef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и физиологическое развитие</a:t>
            </a:r>
            <a:endParaRPr lang="ru-RU" dirty="0">
              <a:latin typeface="+mj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175" y="3213100"/>
            <a:ext cx="4897438" cy="1655763"/>
          </a:xfrm>
          <a:solidFill>
            <a:srgbClr val="FFCC99"/>
          </a:solidFill>
          <a:ln>
            <a:solidFill>
              <a:srgbClr val="0070C0"/>
            </a:solidFill>
          </a:ln>
        </p:spPr>
        <p:txBody>
          <a:bodyPr/>
          <a:lstStyle/>
          <a:p>
            <a:pPr algn="ctr">
              <a:buFont typeface="Wingdings 2" pitchFamily="18" charset="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Перепады сосудистого 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и мышечного тонуса вызывают быструю смену физического состояния  и настроения</a:t>
            </a:r>
            <a:endParaRPr lang="ru-RU" dirty="0">
              <a:latin typeface="+mj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7900" y="1557338"/>
            <a:ext cx="4176713" cy="1150937"/>
          </a:xfrm>
          <a:solidFill>
            <a:schemeClr val="accent1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txBody>
          <a:bodyPr/>
          <a:lstStyle/>
          <a:p>
            <a:pPr algn="ctr"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Arial" pitchFamily="34" charset="0"/>
              </a:rPr>
              <a:t>Изменение роста и веса сопровождается изменением пропорций тела</a:t>
            </a:r>
            <a:endParaRPr lang="ru-RU" dirty="0">
              <a:latin typeface="+mj-lt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40200" y="5157192"/>
            <a:ext cx="4824413" cy="1367433"/>
          </a:xfrm>
          <a:solidFill>
            <a:schemeClr val="accent1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txBody>
          <a:bodyPr/>
          <a:lstStyle/>
          <a:p>
            <a:pPr algn="ctr">
              <a:buFont typeface="Wingdings 2" pitchFamily="18" charset="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В подростковом возрасте эмоциональный фон становится нестабильным</a:t>
            </a:r>
            <a:r>
              <a:rPr lang="ru-RU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3319" name="Содержимое 5" descr="hqdefaul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550" y="3213100"/>
            <a:ext cx="2884488" cy="3275013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13320" name="Стрелка вниз 7"/>
          <p:cNvSpPr>
            <a:spLocks noChangeArrowheads="1"/>
          </p:cNvSpPr>
          <p:nvPr/>
        </p:nvSpPr>
        <p:spPr bwMode="auto">
          <a:xfrm>
            <a:off x="8172450" y="2636838"/>
            <a:ext cx="360363" cy="576262"/>
          </a:xfrm>
          <a:prstGeom prst="downArrow">
            <a:avLst>
              <a:gd name="adj1" fmla="val 50000"/>
              <a:gd name="adj2" fmla="val 4997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rgbClr val="002060"/>
              </a:solidFill>
            </a:endParaRPr>
          </a:p>
        </p:txBody>
      </p:sp>
      <p:sp>
        <p:nvSpPr>
          <p:cNvPr id="13321" name="Стрелка вниз 8"/>
          <p:cNvSpPr>
            <a:spLocks noChangeArrowheads="1"/>
          </p:cNvSpPr>
          <p:nvPr/>
        </p:nvSpPr>
        <p:spPr bwMode="auto">
          <a:xfrm>
            <a:off x="8316913" y="4724400"/>
            <a:ext cx="358775" cy="720725"/>
          </a:xfrm>
          <a:prstGeom prst="downArrow">
            <a:avLst>
              <a:gd name="adj1" fmla="val 50000"/>
              <a:gd name="adj2" fmla="val 5022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2" name="Стрелка вниз 9"/>
          <p:cNvSpPr>
            <a:spLocks noChangeArrowheads="1"/>
          </p:cNvSpPr>
          <p:nvPr/>
        </p:nvSpPr>
        <p:spPr bwMode="auto">
          <a:xfrm>
            <a:off x="3851275" y="2565400"/>
            <a:ext cx="360363" cy="762000"/>
          </a:xfrm>
          <a:prstGeom prst="downArrow">
            <a:avLst>
              <a:gd name="adj1" fmla="val 50000"/>
              <a:gd name="adj2" fmla="val 4992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3" name="Стрелка вправо 10"/>
          <p:cNvSpPr>
            <a:spLocks noChangeArrowheads="1"/>
          </p:cNvSpPr>
          <p:nvPr/>
        </p:nvSpPr>
        <p:spPr bwMode="auto">
          <a:xfrm>
            <a:off x="4211638" y="1916113"/>
            <a:ext cx="647700" cy="341312"/>
          </a:xfrm>
          <a:prstGeom prst="rightArrow">
            <a:avLst>
              <a:gd name="adj1" fmla="val 50000"/>
              <a:gd name="adj2" fmla="val 498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000"/>
                            </p:stCondLst>
                            <p:childTnLst>
                              <p:par>
                                <p:cTn id="6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000"/>
                            </p:stCondLst>
                            <p:childTnLst>
                              <p:par>
                                <p:cTn id="7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13320" grpId="0" animBg="1"/>
      <p:bldP spid="13321" grpId="0" animBg="1"/>
      <p:bldP spid="13322" grpId="0" animBg="1"/>
      <p:bldP spid="133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8028384" y="4869160"/>
            <a:ext cx="658416" cy="432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A50021"/>
                </a:solidFill>
                <a:latin typeface="Arial Black" pitchFamily="34" charset="0"/>
              </a:rPr>
              <a:t>Эмоциональный фон в классе. </a:t>
            </a:r>
            <a:br>
              <a:rPr lang="ru-RU" sz="2800" dirty="0" smtClean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A50021"/>
                </a:solidFill>
                <a:latin typeface="Arial Black" pitchFamily="34" charset="0"/>
              </a:rPr>
              <a:t>Цвет  </a:t>
            </a:r>
            <a:r>
              <a:rPr lang="ru-RU" sz="2800" dirty="0" smtClean="0">
                <a:solidFill>
                  <a:srgbClr val="A50021"/>
                </a:solidFill>
                <a:latin typeface="Arial Black" pitchFamily="34" charset="0"/>
              </a:rPr>
              <a:t>настроения  класса </a:t>
            </a:r>
            <a:r>
              <a:rPr lang="ru-RU" sz="2800" dirty="0" smtClean="0">
                <a:solidFill>
                  <a:srgbClr val="A50021"/>
                </a:solidFill>
                <a:latin typeface="Arial Black" pitchFamily="34" charset="0"/>
              </a:rPr>
              <a:t>по результатам теста М. Люшера</a:t>
            </a:r>
            <a:endParaRPr lang="ru-RU" sz="2800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323528" y="1772816"/>
            <a:ext cx="3312368" cy="1080120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5148064" y="1844824"/>
          <a:ext cx="3816424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179512" y="2708920"/>
            <a:ext cx="8640960" cy="414908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Желтый</a:t>
            </a:r>
            <a:r>
              <a:rPr lang="ru-RU" dirty="0" smtClean="0"/>
              <a:t>  </a:t>
            </a:r>
            <a:r>
              <a:rPr lang="ru-RU" dirty="0" smtClean="0"/>
              <a:t>- бодрость,  расслабление, </a:t>
            </a:r>
            <a:endParaRPr lang="ru-RU" dirty="0" smtClean="0"/>
          </a:p>
          <a:p>
            <a:r>
              <a:rPr lang="ru-RU" dirty="0" smtClean="0"/>
              <a:t>общение</a:t>
            </a:r>
            <a:r>
              <a:rPr lang="ru-RU" dirty="0" smtClean="0"/>
              <a:t>, оптимизм, надежда.</a:t>
            </a:r>
          </a:p>
          <a:p>
            <a:r>
              <a:rPr lang="ru-RU" sz="2800" dirty="0" smtClean="0">
                <a:solidFill>
                  <a:srgbClr val="009900"/>
                </a:solidFill>
              </a:rPr>
              <a:t>Зеленый</a:t>
            </a:r>
            <a:r>
              <a:rPr lang="ru-RU" dirty="0" smtClean="0"/>
              <a:t> – упорство, настойчивость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 smtClean="0"/>
              <a:t>самоутверждение, самоконтроль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sz="2800" dirty="0" smtClean="0">
                <a:solidFill>
                  <a:srgbClr val="CC0000"/>
                </a:solidFill>
              </a:rPr>
              <a:t>Красный</a:t>
            </a:r>
            <a:r>
              <a:rPr lang="ru-RU" dirty="0" smtClean="0"/>
              <a:t> </a:t>
            </a:r>
            <a:r>
              <a:rPr lang="ru-RU" dirty="0" smtClean="0"/>
              <a:t>– жизненная сила, </a:t>
            </a:r>
            <a:endParaRPr lang="ru-RU" dirty="0" smtClean="0"/>
          </a:p>
          <a:p>
            <a:r>
              <a:rPr lang="ru-RU" dirty="0" smtClean="0"/>
              <a:t>активность</a:t>
            </a:r>
            <a:r>
              <a:rPr lang="ru-RU" dirty="0" smtClean="0"/>
              <a:t>, сила </a:t>
            </a:r>
            <a:r>
              <a:rPr lang="ru-RU" dirty="0" smtClean="0"/>
              <a:t>воли </a:t>
            </a:r>
          </a:p>
          <a:p>
            <a:r>
              <a:rPr lang="ru-RU" dirty="0" smtClean="0"/>
              <a:t>сильные желания и </a:t>
            </a:r>
            <a:r>
              <a:rPr lang="ru-RU" dirty="0" smtClean="0"/>
              <a:t>стремления, 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Синий</a:t>
            </a:r>
            <a:r>
              <a:rPr lang="ru-RU" dirty="0" smtClean="0"/>
              <a:t> – потребность в спокойствии, </a:t>
            </a:r>
            <a:endParaRPr lang="ru-RU" dirty="0" smtClean="0"/>
          </a:p>
          <a:p>
            <a:r>
              <a:rPr lang="ru-RU" dirty="0" smtClean="0"/>
              <a:t>мирном </a:t>
            </a:r>
            <a:r>
              <a:rPr lang="ru-RU" dirty="0" smtClean="0"/>
              <a:t>окружении, глубина чувств.</a:t>
            </a:r>
          </a:p>
          <a:p>
            <a:r>
              <a:rPr lang="ru-RU" sz="2800" dirty="0" smtClean="0">
                <a:solidFill>
                  <a:srgbClr val="C00040"/>
                </a:solidFill>
              </a:rPr>
              <a:t>Фиолетовый</a:t>
            </a:r>
            <a:r>
              <a:rPr lang="en-US" sz="2800" dirty="0" smtClean="0">
                <a:solidFill>
                  <a:srgbClr val="C00040"/>
                </a:solidFill>
              </a:rPr>
              <a:t>/</a:t>
            </a:r>
            <a:r>
              <a:rPr lang="ru-RU" sz="2800" dirty="0" smtClean="0">
                <a:solidFill>
                  <a:srgbClr val="C00040"/>
                </a:solidFill>
              </a:rPr>
              <a:t>розовый </a:t>
            </a:r>
            <a:r>
              <a:rPr lang="ru-RU" dirty="0" smtClean="0"/>
              <a:t>– увлеченность, творчество, обаяние, мечта, восторг.</a:t>
            </a:r>
          </a:p>
          <a:p>
            <a:pPr algn="ctr"/>
            <a:endParaRPr lang="ru-RU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859216" cy="108012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  <a:t>Цветовой тест М. </a:t>
            </a:r>
            <a:r>
              <a:rPr lang="ru-RU" sz="2400" dirty="0" err="1" smtClean="0">
                <a:solidFill>
                  <a:srgbClr val="A50021"/>
                </a:solidFill>
                <a:latin typeface="Arial Black" pitchFamily="34" charset="0"/>
              </a:rPr>
              <a:t>Люшера</a:t>
            </a:r>
            <a: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  <a:t>. </a:t>
            </a:r>
            <a:b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  <a:t>Каждый ребенок получил обратную связь </a:t>
            </a:r>
            <a:b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  <a:t>от психолога</a:t>
            </a:r>
            <a:endParaRPr lang="ru-RU" sz="2400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00809"/>
            <a:ext cx="4038600" cy="46237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990000"/>
                </a:solidFill>
                <a:latin typeface="Arial Black" pitchFamily="34" charset="0"/>
              </a:rPr>
              <a:t>Пример:</a:t>
            </a:r>
          </a:p>
          <a:p>
            <a:pPr>
              <a:buNone/>
            </a:pPr>
            <a:r>
              <a:rPr lang="ru-RU" sz="2400" dirty="0" smtClean="0">
                <a:solidFill>
                  <a:srgbClr val="000560"/>
                </a:solidFill>
                <a:latin typeface="Arial Black" pitchFamily="34" charset="0"/>
              </a:rPr>
              <a:t>Ты уверенный, настойчивый. Умеешь убеждать в своей правоте. Правильно относишься к неприятностям: переживаешь, делаешь выводы, решаешь проблему и говоришь ей: «прощай»</a:t>
            </a:r>
            <a:endParaRPr lang="ru-RU" sz="2000" dirty="0" smtClean="0">
              <a:solidFill>
                <a:srgbClr val="000560"/>
              </a:solidFill>
              <a:latin typeface="Arial Black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1772816"/>
            <a:ext cx="3672408" cy="4237931"/>
          </a:xfrm>
          <a:ln w="19050">
            <a:solidFill>
              <a:srgbClr val="D00614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1916832"/>
            <a:ext cx="914400" cy="1130424"/>
          </a:xfrm>
          <a:prstGeom prst="roundRect">
            <a:avLst>
              <a:gd name="adj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44008" y="3284984"/>
            <a:ext cx="914400" cy="1130424"/>
          </a:xfrm>
          <a:prstGeom prst="roundRect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96136" y="1916832"/>
            <a:ext cx="914400" cy="113042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96136" y="3284984"/>
            <a:ext cx="914400" cy="1130424"/>
          </a:xfrm>
          <a:prstGeom prst="roundRect">
            <a:avLst/>
          </a:prstGeom>
          <a:solidFill>
            <a:srgbClr val="0005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948264" y="1916832"/>
            <a:ext cx="914400" cy="1130424"/>
          </a:xfrm>
          <a:prstGeom prst="roundRect">
            <a:avLst/>
          </a:prstGeom>
          <a:solidFill>
            <a:srgbClr val="08580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48064" y="4581128"/>
            <a:ext cx="914400" cy="113042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948264" y="3284984"/>
            <a:ext cx="914400" cy="113042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300192" y="4581128"/>
            <a:ext cx="914400" cy="113042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36815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  <a:t>Настроение и мышление подростка </a:t>
            </a:r>
            <a:br>
              <a:rPr lang="ru-RU" sz="2800" dirty="0" smtClean="0">
                <a:solidFill>
                  <a:srgbClr val="800000"/>
                </a:solidFill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cs typeface="Arial" pitchFamily="34" charset="0"/>
              </a:rPr>
              <a:t>И это возрастная норма!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rgbClr val="8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772816"/>
            <a:ext cx="3816424" cy="2088232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Для дошкольника и младшего школьника </a:t>
            </a:r>
            <a:r>
              <a:rPr lang="ru-RU" sz="2400" u="sng" dirty="0" smtClean="0">
                <a:solidFill>
                  <a:srgbClr val="000066"/>
                </a:solidFill>
                <a:latin typeface="Arial Black" pitchFamily="34" charset="0"/>
              </a:rPr>
              <a:t>норм</a:t>
            </a: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а: </a:t>
            </a:r>
            <a: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  <a:t>«Все хорошо, я молодец!».</a:t>
            </a:r>
          </a:p>
          <a:p>
            <a:pPr>
              <a:buNone/>
            </a:pPr>
            <a:endParaRPr lang="ru-RU" sz="2400" dirty="0">
              <a:solidFill>
                <a:srgbClr val="800000"/>
              </a:solidFill>
              <a:latin typeface="Arial Black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2276872"/>
            <a:ext cx="4244280" cy="36004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  <a:t>Для подростка </a:t>
            </a:r>
            <a:r>
              <a:rPr lang="ru-RU" sz="2400" u="sng" dirty="0" smtClean="0">
                <a:solidFill>
                  <a:srgbClr val="A50021"/>
                </a:solidFill>
                <a:latin typeface="Arial Black" pitchFamily="34" charset="0"/>
              </a:rPr>
              <a:t>норма</a:t>
            </a:r>
            <a: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  <a:t>: </a:t>
            </a: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«Я в порядке, но этот мир никуда не годится!»</a:t>
            </a:r>
            <a:endParaRPr lang="ru-RU" sz="2400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  <a:t>Даже когда можно исправить, улучшить ситуацию  – </a:t>
            </a: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протест, надрыв, отрицание.</a:t>
            </a:r>
          </a:p>
          <a:p>
            <a:pPr>
              <a:buNone/>
            </a:pPr>
            <a:endParaRPr lang="ru-RU" sz="2400" dirty="0">
              <a:solidFill>
                <a:srgbClr val="A50021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School_noutbook\Desktop\2018-New-Arrival-5DDIY-Yellow-cat-Diamond-Painting-Cute-Animal-Cat-Embroidery-Square-round-Resin-Cro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2284312" cy="2284312"/>
          </a:xfrm>
          <a:prstGeom prst="rect">
            <a:avLst/>
          </a:prstGeom>
          <a:noFill/>
          <a:ln>
            <a:solidFill>
              <a:srgbClr val="000066"/>
            </a:solidFill>
          </a:ln>
        </p:spPr>
      </p:pic>
      <p:sp>
        <p:nvSpPr>
          <p:cNvPr id="8" name="Стрелка вправо 6"/>
          <p:cNvSpPr>
            <a:spLocks noChangeArrowheads="1"/>
          </p:cNvSpPr>
          <p:nvPr/>
        </p:nvSpPr>
        <p:spPr bwMode="auto">
          <a:xfrm rot="5640961">
            <a:off x="9055" y="3940074"/>
            <a:ext cx="846987" cy="273996"/>
          </a:xfrm>
          <a:prstGeom prst="rightArrow">
            <a:avLst>
              <a:gd name="adj1" fmla="val 50000"/>
              <a:gd name="adj2" fmla="val 49861"/>
            </a:avLst>
          </a:prstGeom>
          <a:solidFill>
            <a:srgbClr val="FF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9" name="Picture 5" descr="C:\Users\School_noutbook\Desktop\73bbd5de4949bc06eaa1b5968a437c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5063798"/>
            <a:ext cx="2448272" cy="1794201"/>
          </a:xfrm>
          <a:prstGeom prst="rect">
            <a:avLst/>
          </a:prstGeom>
          <a:noFill/>
          <a:ln>
            <a:solidFill>
              <a:srgbClr val="A50021"/>
            </a:solidFill>
          </a:ln>
        </p:spPr>
      </p:pic>
      <p:sp>
        <p:nvSpPr>
          <p:cNvPr id="10" name="Стрелка вправо 6"/>
          <p:cNvSpPr>
            <a:spLocks noChangeArrowheads="1"/>
          </p:cNvSpPr>
          <p:nvPr/>
        </p:nvSpPr>
        <p:spPr bwMode="auto">
          <a:xfrm rot="7421493">
            <a:off x="4424872" y="5984671"/>
            <a:ext cx="1066781" cy="217248"/>
          </a:xfrm>
          <a:prstGeom prst="rightArrow">
            <a:avLst>
              <a:gd name="adj1" fmla="val 50000"/>
              <a:gd name="adj2" fmla="val 49861"/>
            </a:avLst>
          </a:prstGeom>
          <a:solidFill>
            <a:srgbClr val="FF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43608" y="704850"/>
            <a:ext cx="7643192" cy="779934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40"/>
                </a:solidFill>
                <a:latin typeface="Arial Black" pitchFamily="34" charset="0"/>
              </a:rPr>
              <a:t>Удовлетворенность обучением</a:t>
            </a:r>
            <a:endParaRPr lang="ru-RU" sz="2800" b="1" dirty="0">
              <a:solidFill>
                <a:srgbClr val="C00040"/>
              </a:solidFill>
              <a:latin typeface="Arial Black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844823"/>
            <a:ext cx="8229600" cy="4479777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rgbClr val="000066"/>
                </a:solidFill>
                <a:latin typeface="Arial Black" pitchFamily="34" charset="0"/>
              </a:rPr>
              <a:t>                   </a:t>
            </a:r>
            <a:r>
              <a:rPr lang="ru-RU" sz="3600" b="1" dirty="0" smtClean="0">
                <a:solidFill>
                  <a:srgbClr val="000066"/>
                </a:solidFill>
                <a:latin typeface="Arial Black" pitchFamily="34" charset="0"/>
              </a:rPr>
              <a:t> </a:t>
            </a:r>
            <a:r>
              <a:rPr lang="ru-RU" sz="3600" b="1" dirty="0" smtClean="0">
                <a:solidFill>
                  <a:srgbClr val="000066"/>
                </a:solidFill>
                <a:latin typeface="Arial Black" pitchFamily="34" charset="0"/>
              </a:rPr>
              <a:t>5 «А» </a:t>
            </a:r>
            <a:r>
              <a:rPr lang="ru-RU" sz="3600" dirty="0" smtClean="0">
                <a:solidFill>
                  <a:srgbClr val="000066"/>
                </a:solidFill>
                <a:latin typeface="Arial Black" pitchFamily="34" charset="0"/>
              </a:rPr>
              <a:t>– 70%</a:t>
            </a:r>
          </a:p>
          <a:p>
            <a:endParaRPr lang="ru-RU" b="1" dirty="0" smtClean="0">
              <a:solidFill>
                <a:srgbClr val="110793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C00040"/>
                </a:solidFill>
                <a:latin typeface="Arial Black" pitchFamily="34" charset="0"/>
              </a:rPr>
              <a:t>Что такое удовлетворенность обучением:</a:t>
            </a:r>
          </a:p>
          <a:p>
            <a:pPr marL="90488" indent="-90488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i="1" dirty="0" smtClean="0">
                <a:solidFill>
                  <a:srgbClr val="000066"/>
                </a:solidFill>
                <a:latin typeface="Arial Black" pitchFamily="34" charset="0"/>
              </a:rPr>
              <a:t>позитивное отношение </a:t>
            </a:r>
          </a:p>
          <a:p>
            <a:pPr marL="90488" indent="-90488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dirty="0" smtClean="0">
                <a:solidFill>
                  <a:srgbClr val="000560"/>
                </a:solidFill>
                <a:latin typeface="Arial Black" pitchFamily="34" charset="0"/>
              </a:rPr>
              <a:t>к новым педагогам, </a:t>
            </a:r>
          </a:p>
          <a:p>
            <a:pPr marL="90488" indent="-90488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dirty="0" smtClean="0">
                <a:solidFill>
                  <a:srgbClr val="000560"/>
                </a:solidFill>
                <a:latin typeface="Arial Black" pitchFamily="34" charset="0"/>
              </a:rPr>
              <a:t>учебным предметам, </a:t>
            </a:r>
          </a:p>
          <a:p>
            <a:pPr marL="90488" indent="-90488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dirty="0" smtClean="0">
                <a:solidFill>
                  <a:srgbClr val="000560"/>
                </a:solidFill>
                <a:latin typeface="Arial Black" pitchFamily="34" charset="0"/>
              </a:rPr>
              <a:t>одноклассникам, школе в целом</a:t>
            </a:r>
          </a:p>
        </p:txBody>
      </p:sp>
      <p:pic>
        <p:nvPicPr>
          <p:cNvPr id="4" name="Picture 2" descr="C:\Users\School_noutbook\Desktop\kisspng-thumb-signal-clip-art-thumb-up-5a8afee09cb1c1.10015413151905865664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366721" cy="1700808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76064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Arial Black" pitchFamily="34" charset="0"/>
              </a:rPr>
              <a:t>Анкета</a:t>
            </a:r>
            <a:br>
              <a:rPr lang="ru-RU" sz="2800" b="1" dirty="0" smtClean="0">
                <a:solidFill>
                  <a:srgbClr val="000066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rgbClr val="000066"/>
                </a:solidFill>
                <a:latin typeface="Arial Black" pitchFamily="34" charset="0"/>
              </a:rPr>
              <a:t> «Трудности  и радости  5классников»</a:t>
            </a:r>
            <a:endParaRPr lang="ru-RU" sz="2800" b="1" dirty="0">
              <a:solidFill>
                <a:srgbClr val="000066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59632" y="1772816"/>
            <a:ext cx="7128792" cy="936104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C00040"/>
                </a:solidFill>
                <a:latin typeface="Arial Black" pitchFamily="34" charset="0"/>
              </a:rPr>
              <a:t>Если сравнивать с 4м классом,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C00040"/>
                </a:solidFill>
                <a:latin typeface="Arial Black" pitchFamily="34" charset="0"/>
              </a:rPr>
              <a:t>то сейчас…</a:t>
            </a:r>
          </a:p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03648" y="2852936"/>
            <a:ext cx="6264696" cy="3453333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Намного труднее  </a:t>
            </a:r>
          </a:p>
          <a:p>
            <a:pPr algn="ctr"/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Я повзрослел (повзрослела)</a:t>
            </a:r>
          </a:p>
          <a:p>
            <a:pPr algn="ctr"/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Я умнее, старше, выше</a:t>
            </a:r>
          </a:p>
          <a:p>
            <a:pPr algn="ctr"/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Больше устаю</a:t>
            </a:r>
          </a:p>
          <a:p>
            <a:pPr algn="ctr"/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Одноклассники стали буйные</a:t>
            </a:r>
          </a:p>
          <a:p>
            <a:pPr algn="ctr"/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Мы стали дружнее</a:t>
            </a:r>
          </a:p>
          <a:p>
            <a:pPr algn="ctr">
              <a:buNone/>
            </a:pPr>
            <a:endParaRPr lang="ru-RU" sz="2400" dirty="0">
              <a:solidFill>
                <a:srgbClr val="000066"/>
              </a:solidFill>
              <a:latin typeface="Arial Black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 rot="10800000">
            <a:off x="323528" y="0"/>
            <a:ext cx="381000" cy="6858000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 rot="10800000">
            <a:off x="0" y="0"/>
            <a:ext cx="381000" cy="6858000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467544" y="1340768"/>
            <a:ext cx="452438" cy="431800"/>
          </a:xfrm>
          <a:prstGeom prst="rect">
            <a:avLst/>
          </a:prstGeom>
          <a:gradFill rotWithShape="1">
            <a:gsLst>
              <a:gs pos="0">
                <a:srgbClr val="EFF7FF"/>
              </a:gs>
              <a:gs pos="100000">
                <a:srgbClr val="989DA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539552" y="5445224"/>
            <a:ext cx="452438" cy="431800"/>
          </a:xfrm>
          <a:prstGeom prst="rect">
            <a:avLst/>
          </a:prstGeom>
          <a:gradFill rotWithShape="1">
            <a:gsLst>
              <a:gs pos="0">
                <a:srgbClr val="EFF7FF"/>
              </a:gs>
              <a:gs pos="100000">
                <a:srgbClr val="989DA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179512" y="1052736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251520" y="5157192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179512" y="1844824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91680" y="692696"/>
            <a:ext cx="6995120" cy="72008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40"/>
                </a:solidFill>
                <a:latin typeface="Arial Black" pitchFamily="34" charset="0"/>
              </a:rPr>
              <a:t>Мне не всегда хватает времени …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23728" y="1935163"/>
            <a:ext cx="6264696" cy="4389437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0066"/>
                </a:solidFill>
                <a:latin typeface="Arial Black" pitchFamily="34" charset="0"/>
              </a:rPr>
              <a:t>На домашнее задание</a:t>
            </a:r>
          </a:p>
          <a:p>
            <a:pPr algn="ctr"/>
            <a:r>
              <a:rPr lang="ru-RU" sz="2800" dirty="0" smtClean="0">
                <a:solidFill>
                  <a:srgbClr val="000066"/>
                </a:solidFill>
                <a:latin typeface="Arial Black" pitchFamily="34" charset="0"/>
              </a:rPr>
              <a:t>Сон, отдых</a:t>
            </a:r>
          </a:p>
          <a:p>
            <a:pPr algn="ctr"/>
            <a:r>
              <a:rPr lang="ru-RU" sz="2800" dirty="0" smtClean="0">
                <a:solidFill>
                  <a:srgbClr val="000066"/>
                </a:solidFill>
                <a:latin typeface="Arial Black" pitchFamily="34" charset="0"/>
              </a:rPr>
              <a:t>Свои занятия</a:t>
            </a:r>
          </a:p>
          <a:p>
            <a:pPr algn="ctr"/>
            <a:r>
              <a:rPr lang="ru-RU" sz="2800" dirty="0" smtClean="0">
                <a:solidFill>
                  <a:srgbClr val="000066"/>
                </a:solidFill>
                <a:latin typeface="Arial Black" pitchFamily="34" charset="0"/>
              </a:rPr>
              <a:t>Посещение столовой</a:t>
            </a:r>
          </a:p>
          <a:p>
            <a:pPr algn="ctr"/>
            <a:r>
              <a:rPr lang="ru-RU" sz="2800" dirty="0" smtClean="0">
                <a:solidFill>
                  <a:srgbClr val="000066"/>
                </a:solidFill>
                <a:latin typeface="Arial Black" pitchFamily="34" charset="0"/>
              </a:rPr>
              <a:t>Общение</a:t>
            </a:r>
            <a:endParaRPr lang="ru-RU" sz="2800" dirty="0">
              <a:solidFill>
                <a:srgbClr val="000066"/>
              </a:solidFill>
              <a:latin typeface="Arial Black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 rot="10800000">
            <a:off x="467544" y="0"/>
            <a:ext cx="381000" cy="6858000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 rot="10800000">
            <a:off x="0" y="0"/>
            <a:ext cx="381000" cy="6858000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683568" y="980728"/>
            <a:ext cx="452438" cy="431800"/>
          </a:xfrm>
          <a:prstGeom prst="rect">
            <a:avLst/>
          </a:prstGeom>
          <a:gradFill rotWithShape="1">
            <a:gsLst>
              <a:gs pos="0">
                <a:srgbClr val="EFF7FF"/>
              </a:gs>
              <a:gs pos="100000">
                <a:srgbClr val="989DA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755576" y="5661248"/>
            <a:ext cx="452438" cy="431800"/>
          </a:xfrm>
          <a:prstGeom prst="rect">
            <a:avLst/>
          </a:prstGeom>
          <a:gradFill rotWithShape="1">
            <a:gsLst>
              <a:gs pos="0">
                <a:srgbClr val="EFF7FF"/>
              </a:gs>
              <a:gs pos="100000">
                <a:srgbClr val="989DA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395536" y="692696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467544" y="5229200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23"/>
          <p:cNvSpPr>
            <a:spLocks noChangeArrowheads="1"/>
          </p:cNvSpPr>
          <p:nvPr/>
        </p:nvSpPr>
        <p:spPr bwMode="auto">
          <a:xfrm>
            <a:off x="467544" y="1340768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" name="Picture 4" descr="C:\Users\School_noutbook\Desktop\18133_glaza_belyj-fon_grust_1280x1024_(www.GdeFon.ru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437112"/>
            <a:ext cx="2808312" cy="201526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az12497.vo.msecnd.net/d352254a3e50486c95b3dec0fe61b89f/publicImages/boy20with20two20thumbs20up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524081">
            <a:off x="1531596" y="4739729"/>
            <a:ext cx="2367546" cy="15800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704850"/>
            <a:ext cx="7067128" cy="851942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A50021"/>
                </a:solidFill>
                <a:latin typeface="Arial Black" pitchFamily="34" charset="0"/>
              </a:rPr>
              <a:t>Самое радостное в пятом классе…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844824"/>
            <a:ext cx="7427168" cy="4479777"/>
          </a:xfrm>
        </p:spPr>
        <p:txBody>
          <a:bodyPr/>
          <a:lstStyle/>
          <a:p>
            <a:pPr algn="ctr"/>
            <a:r>
              <a:rPr lang="ru-RU" sz="2400" i="1" dirty="0" smtClean="0">
                <a:solidFill>
                  <a:srgbClr val="000066"/>
                </a:solidFill>
                <a:latin typeface="Arial Black" pitchFamily="34" charset="0"/>
              </a:rPr>
              <a:t>Нас выпускают на улицу!!!</a:t>
            </a:r>
          </a:p>
          <a:p>
            <a:pPr algn="ctr"/>
            <a:r>
              <a:rPr lang="ru-RU" sz="2400" i="1" dirty="0" smtClean="0">
                <a:solidFill>
                  <a:srgbClr val="000066"/>
                </a:solidFill>
                <a:latin typeface="Arial Black" pitchFamily="34" charset="0"/>
              </a:rPr>
              <a:t>Новые учителя, новый класс!</a:t>
            </a:r>
          </a:p>
          <a:p>
            <a:pPr algn="ctr"/>
            <a:r>
              <a:rPr lang="ru-RU" sz="2400" i="1" dirty="0" smtClean="0">
                <a:solidFill>
                  <a:srgbClr val="000066"/>
                </a:solidFill>
                <a:latin typeface="Arial Black" pitchFamily="34" charset="0"/>
              </a:rPr>
              <a:t>Много новых интересных предметов!</a:t>
            </a:r>
          </a:p>
          <a:p>
            <a:pPr algn="ctr"/>
            <a:r>
              <a:rPr lang="ru-RU" sz="2400" i="1" dirty="0" smtClean="0">
                <a:solidFill>
                  <a:srgbClr val="000066"/>
                </a:solidFill>
                <a:latin typeface="Arial Black" pitchFamily="34" charset="0"/>
              </a:rPr>
              <a:t>У меня есть друзья!</a:t>
            </a:r>
          </a:p>
          <a:p>
            <a:pPr algn="ctr"/>
            <a:r>
              <a:rPr lang="ru-RU" sz="2400" i="1" dirty="0" smtClean="0">
                <a:solidFill>
                  <a:srgbClr val="000066"/>
                </a:solidFill>
                <a:latin typeface="Arial Black" pitchFamily="34" charset="0"/>
              </a:rPr>
              <a:t> Успеваю добежать до столовой!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 rot="10800000">
            <a:off x="323528" y="0"/>
            <a:ext cx="381000" cy="6858000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 rot="10800000">
            <a:off x="0" y="0"/>
            <a:ext cx="381000" cy="6858000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611560" y="1268760"/>
            <a:ext cx="452438" cy="431800"/>
          </a:xfrm>
          <a:prstGeom prst="rect">
            <a:avLst/>
          </a:prstGeom>
          <a:gradFill rotWithShape="1">
            <a:gsLst>
              <a:gs pos="0">
                <a:srgbClr val="EFF7FF"/>
              </a:gs>
              <a:gs pos="100000">
                <a:srgbClr val="989DA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611560" y="5733256"/>
            <a:ext cx="452438" cy="431800"/>
          </a:xfrm>
          <a:prstGeom prst="rect">
            <a:avLst/>
          </a:prstGeom>
          <a:gradFill rotWithShape="1">
            <a:gsLst>
              <a:gs pos="0">
                <a:srgbClr val="EFF7FF"/>
              </a:gs>
              <a:gs pos="100000">
                <a:srgbClr val="989DA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251520" y="1700808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539552" y="1052736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467544" y="5229200"/>
            <a:ext cx="381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C:\Users\School_noutbook\Desktop\адаптация ИРО\190716_harry-potter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12542">
            <a:off x="5297076" y="4336778"/>
            <a:ext cx="2939412" cy="2232958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chool_noutbook\Desktop\Новая папка\20200922_1106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5652119" y="1268760"/>
            <a:ext cx="2681941" cy="1872208"/>
          </a:xfrm>
          <a:prstGeom prst="rect">
            <a:avLst/>
          </a:prstGeom>
          <a:noFill/>
          <a:ln w="19050">
            <a:solidFill>
              <a:srgbClr val="A5002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548680"/>
            <a:ext cx="3754760" cy="995958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i="1" dirty="0" smtClean="0">
                <a:solidFill>
                  <a:srgbClr val="000066"/>
                </a:solidFill>
                <a:latin typeface="Arial Black" pitchFamily="34" charset="0"/>
              </a:rPr>
              <a:t>ВПР. Мои ресурсы на контрольной</a:t>
            </a:r>
            <a:r>
              <a:rPr lang="ru-RU" sz="2400" dirty="0" smtClean="0">
                <a:solidFill>
                  <a:srgbClr val="D71334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rgbClr val="D71334"/>
                </a:solidFill>
                <a:latin typeface="Arial Black" pitchFamily="34" charset="0"/>
              </a:rPr>
            </a:br>
            <a:endParaRPr lang="ru-RU" sz="2400" dirty="0">
              <a:solidFill>
                <a:srgbClr val="D71334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764703"/>
            <a:ext cx="4608512" cy="3888433"/>
          </a:xfrm>
        </p:spPr>
        <p:txBody>
          <a:bodyPr/>
          <a:lstStyle/>
          <a:p>
            <a:pPr marL="514350" indent="-514350" algn="ctr">
              <a:spcBef>
                <a:spcPts val="0"/>
              </a:spcBef>
              <a:spcAft>
                <a:spcPts val="600"/>
              </a:spcAft>
              <a:buClr>
                <a:srgbClr val="D00614"/>
              </a:buClr>
              <a:buNone/>
            </a:pPr>
            <a:r>
              <a:rPr lang="ru-RU" sz="2400" i="1" dirty="0" smtClean="0">
                <a:solidFill>
                  <a:srgbClr val="C00040"/>
                </a:solidFill>
                <a:latin typeface="Arial Black" pitchFamily="34" charset="0"/>
              </a:rPr>
              <a:t>Школьные перемены </a:t>
            </a:r>
          </a:p>
          <a:p>
            <a:pPr marL="514350" indent="-514350" algn="ctr">
              <a:spcBef>
                <a:spcPts val="0"/>
              </a:spcBef>
              <a:spcAft>
                <a:spcPts val="600"/>
              </a:spcAft>
              <a:buClr>
                <a:srgbClr val="D00614"/>
              </a:buClr>
              <a:buNone/>
            </a:pPr>
            <a:r>
              <a:rPr lang="ru-RU" sz="2400" i="1" dirty="0" smtClean="0">
                <a:solidFill>
                  <a:srgbClr val="C00040"/>
                </a:solidFill>
                <a:latin typeface="Arial Black" pitchFamily="34" charset="0"/>
              </a:rPr>
              <a:t>с психологом</a:t>
            </a:r>
          </a:p>
          <a:p>
            <a:pPr marL="514350" indent="-514350">
              <a:buClr>
                <a:srgbClr val="D00614"/>
              </a:buClr>
              <a:buNone/>
            </a:pPr>
            <a:r>
              <a:rPr lang="ru-RU" sz="2400" dirty="0" smtClean="0">
                <a:solidFill>
                  <a:srgbClr val="000099"/>
                </a:solidFill>
                <a:latin typeface="Arial Black" pitchFamily="34" charset="0"/>
              </a:rPr>
              <a:t>Тематические беседы с элементами психологических игр: </a:t>
            </a:r>
          </a:p>
          <a:p>
            <a:pPr marL="514350" indent="-514350">
              <a:buNone/>
            </a:pPr>
            <a:r>
              <a:rPr lang="ru-RU" sz="2400" dirty="0" smtClean="0">
                <a:latin typeface="Arial Black" pitchFamily="34" charset="0"/>
              </a:rPr>
              <a:t>   </a:t>
            </a:r>
            <a:r>
              <a:rPr lang="ru-RU" sz="2400" dirty="0" smtClean="0">
                <a:solidFill>
                  <a:srgbClr val="000099"/>
                </a:solidFill>
                <a:latin typeface="Arial Black" pitchFamily="34" charset="0"/>
              </a:rPr>
              <a:t>5А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smtClean="0">
                <a:solidFill>
                  <a:srgbClr val="000560"/>
                </a:solidFill>
                <a:latin typeface="Arial Black" pitchFamily="34" charset="0"/>
              </a:rPr>
              <a:t>–</a:t>
            </a:r>
            <a:r>
              <a:rPr lang="ru-RU" sz="2400" dirty="0" smtClean="0">
                <a:latin typeface="Arial Black" pitchFamily="34" charset="0"/>
              </a:rPr>
              <a:t>  </a:t>
            </a:r>
            <a:r>
              <a:rPr lang="ru-RU" sz="2400" dirty="0" smtClean="0">
                <a:solidFill>
                  <a:srgbClr val="C00040"/>
                </a:solidFill>
                <a:latin typeface="Arial Black" pitchFamily="34" charset="0"/>
              </a:rPr>
              <a:t>16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smtClean="0">
                <a:solidFill>
                  <a:srgbClr val="000099"/>
                </a:solidFill>
                <a:latin typeface="Arial Black" pitchFamily="34" charset="0"/>
              </a:rPr>
              <a:t>бесед;</a:t>
            </a:r>
            <a:r>
              <a:rPr lang="ru-RU" sz="2400" dirty="0" smtClean="0">
                <a:latin typeface="Arial Black" pitchFamily="34" charset="0"/>
              </a:rPr>
              <a:t>  </a:t>
            </a:r>
          </a:p>
          <a:p>
            <a:pPr marL="514350" indent="-514350">
              <a:buNone/>
            </a:pPr>
            <a:r>
              <a:rPr lang="ru-RU" sz="2400" dirty="0" smtClean="0">
                <a:solidFill>
                  <a:srgbClr val="000099"/>
                </a:solidFill>
                <a:latin typeface="Arial Black" pitchFamily="34" charset="0"/>
              </a:rPr>
              <a:t>   5Б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smtClean="0">
                <a:solidFill>
                  <a:srgbClr val="000560"/>
                </a:solidFill>
                <a:latin typeface="Arial Black" pitchFamily="34" charset="0"/>
              </a:rPr>
              <a:t>–</a:t>
            </a:r>
            <a:r>
              <a:rPr lang="ru-RU" sz="2400" dirty="0" smtClean="0">
                <a:latin typeface="Arial Black" pitchFamily="34" charset="0"/>
              </a:rPr>
              <a:t>  </a:t>
            </a:r>
            <a:r>
              <a:rPr lang="ru-RU" sz="2400" dirty="0" smtClean="0">
                <a:solidFill>
                  <a:srgbClr val="C00040"/>
                </a:solidFill>
                <a:latin typeface="Arial Black" pitchFamily="34" charset="0"/>
              </a:rPr>
              <a:t>14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smtClean="0">
                <a:solidFill>
                  <a:srgbClr val="000099"/>
                </a:solidFill>
                <a:latin typeface="Arial Black" pitchFamily="34" charset="0"/>
              </a:rPr>
              <a:t>бесед.</a:t>
            </a: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5" name="Содержимое 4" descr="20200922_110339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10800000">
            <a:off x="5220072" y="3501008"/>
            <a:ext cx="2760307" cy="2304256"/>
          </a:xfrm>
          <a:ln w="19050">
            <a:solidFill>
              <a:srgbClr val="2E7C12"/>
            </a:solidFill>
          </a:ln>
        </p:spPr>
      </p:pic>
      <p:pic>
        <p:nvPicPr>
          <p:cNvPr id="1028" name="Picture 4" descr="C:\Users\School_noutbook\Desktop\Новая папка\20200922_111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755576" y="3905482"/>
            <a:ext cx="3816424" cy="1997577"/>
          </a:xfrm>
          <a:prstGeom prst="rect">
            <a:avLst/>
          </a:prstGeom>
          <a:noFill/>
          <a:ln w="19050">
            <a:solidFill>
              <a:srgbClr val="A5002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331640" y="6021288"/>
            <a:ext cx="23823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66"/>
                </a:solidFill>
                <a:latin typeface="Arial Black" pitchFamily="34" charset="0"/>
              </a:rPr>
              <a:t>Я и мои друзья</a:t>
            </a:r>
            <a:endParaRPr lang="ru-RU" sz="2000" i="1" dirty="0">
              <a:solidFill>
                <a:srgbClr val="00006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5842337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66"/>
                </a:solidFill>
                <a:latin typeface="Arial Black" pitchFamily="34" charset="0"/>
              </a:rPr>
              <a:t>Мое прошлое, настоящее, будущее в школе</a:t>
            </a:r>
            <a:endParaRPr lang="ru-RU" sz="2000" dirty="0">
              <a:solidFill>
                <a:srgbClr val="000066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944216"/>
          </a:xfrm>
        </p:spPr>
        <p:txBody>
          <a:bodyPr>
            <a:normAutofit fontScale="90000"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700" dirty="0" smtClean="0">
                <a:solidFill>
                  <a:srgbClr val="000066"/>
                </a:solidFill>
                <a:latin typeface="Arial Black" pitchFamily="34" charset="0"/>
              </a:rPr>
              <a:t>Фрагмент занятия </a:t>
            </a:r>
            <a:br>
              <a:rPr lang="ru-RU" sz="2700" dirty="0" smtClean="0">
                <a:solidFill>
                  <a:srgbClr val="000066"/>
                </a:solidFill>
                <a:latin typeface="Arial Black" pitchFamily="34" charset="0"/>
              </a:rPr>
            </a:br>
            <a:r>
              <a:rPr lang="ru-RU" sz="2700" dirty="0" smtClean="0">
                <a:solidFill>
                  <a:srgbClr val="000066"/>
                </a:solidFill>
                <a:latin typeface="Arial Black" pitchFamily="34" charset="0"/>
              </a:rPr>
              <a:t>«Наши чувства в начальной и средней школе».</a:t>
            </a:r>
            <a:r>
              <a:rPr lang="ru-RU" sz="2700" dirty="0" smtClean="0">
                <a:solidFill>
                  <a:srgbClr val="A50021"/>
                </a:solidFill>
                <a:latin typeface="Arial Black" pitchFamily="34" charset="0"/>
              </a:rPr>
              <a:t/>
            </a:r>
            <a:br>
              <a:rPr lang="ru-RU" sz="2700" dirty="0" smtClean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2700" dirty="0" smtClean="0">
                <a:solidFill>
                  <a:srgbClr val="C00040"/>
                </a:solidFill>
                <a:latin typeface="Arial Black" pitchFamily="34" charset="0"/>
              </a:rPr>
              <a:t>Вариант 1.  Позитивное проживание адаптации</a:t>
            </a:r>
            <a:r>
              <a:rPr lang="ru-RU" sz="3100" dirty="0" smtClean="0">
                <a:solidFill>
                  <a:srgbClr val="A50021"/>
                </a:solidFill>
                <a:latin typeface="Arial Black" pitchFamily="34" charset="0"/>
              </a:rPr>
              <a:t/>
            </a:r>
            <a:br>
              <a:rPr lang="ru-RU" sz="3100" dirty="0" smtClean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</a:br>
            <a:endParaRPr lang="ru-RU" sz="2200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School_noutbook\Desktop\Новая папка\20201024_1131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533990" y="1814922"/>
            <a:ext cx="1715985" cy="3384376"/>
          </a:xfrm>
          <a:prstGeom prst="rect">
            <a:avLst/>
          </a:prstGeom>
          <a:solidFill>
            <a:srgbClr val="000560"/>
          </a:solidFill>
          <a:ln w="19050">
            <a:solidFill>
              <a:srgbClr val="A50021"/>
            </a:solidFill>
          </a:ln>
        </p:spPr>
      </p:pic>
      <p:pic>
        <p:nvPicPr>
          <p:cNvPr id="1027" name="Picture 3" descr="C:\Users\School_noutbook\Desktop\Новая папка\20201024_1133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132789" y="3021222"/>
            <a:ext cx="2880322" cy="1967687"/>
          </a:xfrm>
          <a:prstGeom prst="rect">
            <a:avLst/>
          </a:prstGeom>
          <a:noFill/>
          <a:ln w="12700">
            <a:solidFill>
              <a:srgbClr val="000560"/>
            </a:solidFill>
          </a:ln>
        </p:spPr>
      </p:pic>
      <p:pic>
        <p:nvPicPr>
          <p:cNvPr id="1028" name="Picture 4" descr="C:\Users\School_noutbook\Desktop\Новая папка\20201024_1132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4509120"/>
            <a:ext cx="2880320" cy="1804630"/>
          </a:xfrm>
          <a:prstGeom prst="rect">
            <a:avLst/>
          </a:prstGeom>
          <a:noFill/>
          <a:ln w="19050">
            <a:solidFill>
              <a:srgbClr val="CC0000"/>
            </a:solidFill>
          </a:ln>
        </p:spPr>
      </p:pic>
      <p:pic>
        <p:nvPicPr>
          <p:cNvPr id="1030" name="Picture 6" descr="C:\Users\School_noutbook\Desktop\Новая папка\20201024_1132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3212976"/>
            <a:ext cx="2029361" cy="3261968"/>
          </a:xfrm>
          <a:prstGeom prst="rect">
            <a:avLst/>
          </a:prstGeom>
          <a:noFill/>
          <a:ln w="19050">
            <a:solidFill>
              <a:srgbClr val="000099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2132856"/>
            <a:ext cx="18994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000066"/>
                </a:solidFill>
              </a:rPr>
              <a:t>Я увлекаюсь </a:t>
            </a:r>
          </a:p>
          <a:p>
            <a:r>
              <a:rPr lang="ru-RU" sz="2000" b="1" i="1" dirty="0" smtClean="0">
                <a:solidFill>
                  <a:srgbClr val="000066"/>
                </a:solidFill>
              </a:rPr>
              <a:t>учебой</a:t>
            </a:r>
            <a:endParaRPr lang="ru-RU" sz="2000" b="1" i="1" dirty="0">
              <a:solidFill>
                <a:srgbClr val="00006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1844824"/>
            <a:ext cx="30376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000066"/>
                </a:solidFill>
              </a:rPr>
              <a:t>Теперь учусь, </a:t>
            </a:r>
          </a:p>
          <a:p>
            <a:r>
              <a:rPr lang="ru-RU" sz="2000" b="1" i="1" dirty="0" smtClean="0">
                <a:solidFill>
                  <a:srgbClr val="000066"/>
                </a:solidFill>
              </a:rPr>
              <a:t>как равный учителям</a:t>
            </a:r>
            <a:endParaRPr lang="ru-RU" sz="2000" b="1" i="1" dirty="0">
              <a:solidFill>
                <a:srgbClr val="00006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5589240"/>
            <a:ext cx="37444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1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началке</a:t>
            </a:r>
            <a:r>
              <a:rPr lang="ru-RU" sz="2000" b="1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2000" b="1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мы общались между собой, а теперь со всеми</a:t>
            </a:r>
            <a:endParaRPr lang="ru-RU" sz="2000" b="1" i="1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72200" y="2132856"/>
            <a:ext cx="26913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000" b="1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Мы были дети,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а теперь 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самостоятельные</a:t>
            </a:r>
            <a:endParaRPr lang="ru-RU" sz="2000" b="1" i="1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440160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C00040"/>
                </a:solidFill>
              </a:rPr>
              <a:t/>
            </a:r>
            <a:br>
              <a:rPr lang="ru-RU" sz="3200" b="1" dirty="0" smtClean="0">
                <a:solidFill>
                  <a:srgbClr val="C00040"/>
                </a:solidFill>
              </a:rPr>
            </a:br>
            <a:r>
              <a:rPr lang="ru-RU" sz="3200" b="1" dirty="0" smtClean="0">
                <a:solidFill>
                  <a:srgbClr val="C00040"/>
                </a:solidFill>
              </a:rPr>
              <a:t>Профилактическая и диагностическая работа </a:t>
            </a:r>
            <a:br>
              <a:rPr lang="ru-RU" sz="3200" b="1" dirty="0" smtClean="0">
                <a:solidFill>
                  <a:srgbClr val="C00040"/>
                </a:solidFill>
              </a:rPr>
            </a:br>
            <a:r>
              <a:rPr lang="ru-RU" sz="3200" b="1" dirty="0" smtClean="0">
                <a:solidFill>
                  <a:srgbClr val="C00040"/>
                </a:solidFill>
              </a:rPr>
              <a:t>с детьми – основа для беседы </a:t>
            </a:r>
            <a:br>
              <a:rPr lang="ru-RU" sz="3200" b="1" dirty="0" smtClean="0">
                <a:solidFill>
                  <a:srgbClr val="C00040"/>
                </a:solidFill>
              </a:rPr>
            </a:br>
            <a:r>
              <a:rPr lang="ru-RU" sz="3200" b="1" dirty="0" smtClean="0">
                <a:solidFill>
                  <a:srgbClr val="C00040"/>
                </a:solidFill>
              </a:rPr>
              <a:t>с родителями 5-классников.</a:t>
            </a:r>
            <a:endParaRPr lang="ru-RU" sz="3200" b="1" dirty="0">
              <a:solidFill>
                <a:srgbClr val="C00040"/>
              </a:solidFill>
            </a:endParaRPr>
          </a:p>
        </p:txBody>
      </p:sp>
      <p:pic>
        <p:nvPicPr>
          <p:cNvPr id="8" name="Содержимое 7" descr="20211006_13431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1199650" y="1688780"/>
            <a:ext cx="3936390" cy="5544617"/>
          </a:xfrm>
          <a:ln>
            <a:solidFill>
              <a:srgbClr val="000066"/>
            </a:solidFill>
          </a:ln>
        </p:spPr>
      </p:pic>
      <p:pic>
        <p:nvPicPr>
          <p:cNvPr id="5" name="Содержимое 4" descr="20211006_10144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21084602">
            <a:off x="4841239" y="2548325"/>
            <a:ext cx="3743810" cy="2321429"/>
          </a:xfr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C00040"/>
                </a:solidFill>
                <a:latin typeface="Arial Black" pitchFamily="34" charset="0"/>
              </a:rPr>
              <a:t>Вариант 2. Усилия, напряжение и юмор.</a:t>
            </a:r>
            <a:br>
              <a:rPr lang="ru-RU" sz="2400" dirty="0" smtClean="0">
                <a:solidFill>
                  <a:srgbClr val="C00040"/>
                </a:solidFill>
                <a:latin typeface="Arial Black" pitchFamily="34" charset="0"/>
              </a:rPr>
            </a:br>
            <a:endParaRPr lang="ru-RU" sz="2400" dirty="0">
              <a:solidFill>
                <a:srgbClr val="C00040"/>
              </a:solidFill>
            </a:endParaRPr>
          </a:p>
        </p:txBody>
      </p:sp>
      <p:pic>
        <p:nvPicPr>
          <p:cNvPr id="2050" name="Picture 2" descr="C:\Users\School_noutbook\Desktop\Новая папка\20201024_1134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65635" y="3110829"/>
            <a:ext cx="4404218" cy="2448272"/>
          </a:xfrm>
          <a:prstGeom prst="rect">
            <a:avLst/>
          </a:prstGeom>
          <a:noFill/>
          <a:ln>
            <a:solidFill>
              <a:srgbClr val="000099"/>
            </a:solidFill>
          </a:ln>
        </p:spPr>
      </p:pic>
      <p:pic>
        <p:nvPicPr>
          <p:cNvPr id="2051" name="Picture 3" descr="C:\Users\School_noutbook\Desktop\Новая папка\20201024_1135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006983" y="2697875"/>
            <a:ext cx="5162484" cy="2592287"/>
          </a:xfrm>
          <a:prstGeom prst="rect">
            <a:avLst/>
          </a:prstGeom>
          <a:noFill/>
          <a:ln w="19050">
            <a:solidFill>
              <a:srgbClr val="08580A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39552" y="836712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i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Общий посыл: раньше было беззаботное </a:t>
            </a:r>
            <a:r>
              <a:rPr lang="ru-RU" sz="2400" b="1" i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время.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Теперь </a:t>
            </a:r>
            <a:r>
              <a:rPr lang="ru-RU" sz="2400" b="1" i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надо трудиться, 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отстаивать себя.</a:t>
            </a:r>
            <a:endParaRPr lang="ru-RU" sz="2400" b="1" i="1" dirty="0">
              <a:solidFill>
                <a:srgbClr val="00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03533" y="5589240"/>
            <a:ext cx="41363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Я – молодец, да</a:t>
            </a:r>
            <a:r>
              <a:rPr lang="ru-RU" sz="2400" b="1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algn="r"/>
            <a:r>
              <a:rPr lang="ru-RU" sz="2400" b="1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Я все делаю правильно?</a:t>
            </a:r>
            <a:endParaRPr lang="ru-RU" sz="2400" b="1" dirty="0" smtClean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9504" y="3501008"/>
            <a:ext cx="4464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A50021"/>
                </a:solidFill>
              </a:rPr>
              <a:t>Выживу любой ценой</a:t>
            </a:r>
            <a:endParaRPr lang="ru-RU" sz="2400" b="1" dirty="0">
              <a:solidFill>
                <a:srgbClr val="A5002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437112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Раньше я </a:t>
            </a:r>
            <a:r>
              <a:rPr lang="ru-RU" sz="2400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была расслабленная</a:t>
            </a:r>
          </a:p>
          <a:p>
            <a:pPr algn="just"/>
            <a:r>
              <a:rPr lang="ru-RU" sz="2400" b="1" dirty="0" smtClean="0">
                <a:solidFill>
                  <a:srgbClr val="000066"/>
                </a:solidFill>
                <a:latin typeface="+mj-lt"/>
              </a:rPr>
              <a:t> </a:t>
            </a:r>
            <a:endParaRPr lang="ru-RU" sz="2400" b="1" dirty="0">
              <a:solidFill>
                <a:srgbClr val="000066"/>
              </a:solidFill>
              <a:latin typeface="+mj-lt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5212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  <a:t>Вариант 3. </a:t>
            </a:r>
            <a:b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A50021"/>
                </a:solidFill>
                <a:latin typeface="Arial Black" pitchFamily="34" charset="0"/>
              </a:rPr>
              <a:t>Все сложно, непонятно, не хочу, устал(а), отстаньте.</a:t>
            </a:r>
            <a:endParaRPr lang="ru-RU" sz="2400" dirty="0">
              <a:solidFill>
                <a:srgbClr val="A50021"/>
              </a:solidFill>
              <a:latin typeface="Arial Black" pitchFamily="34" charset="0"/>
            </a:endParaRPr>
          </a:p>
        </p:txBody>
      </p:sp>
      <p:pic>
        <p:nvPicPr>
          <p:cNvPr id="5" name="Содержимое 4" descr="20201024_11343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5374431" y="3058617"/>
            <a:ext cx="3723730" cy="2448272"/>
          </a:xfrm>
          <a:ln>
            <a:solidFill>
              <a:srgbClr val="000560"/>
            </a:solidFill>
          </a:ln>
        </p:spPr>
      </p:pic>
      <p:pic>
        <p:nvPicPr>
          <p:cNvPr id="6" name="Содержимое 5" descr="20201024_135724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10800000">
            <a:off x="1331640" y="4382182"/>
            <a:ext cx="2232248" cy="2107827"/>
          </a:xfrm>
          <a:ln w="12700">
            <a:solidFill>
              <a:srgbClr val="000099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1628800"/>
            <a:ext cx="56166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i="1" u="sng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Что делать родителям? 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Поддерживать: </a:t>
            </a:r>
            <a:r>
              <a:rPr lang="ru-RU" sz="2000" b="1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«Помнишь, однажды ты думал, что все плохо, но потом смог, получилось». 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Некоторым детям нужно больше времени, чтобы привыкнуть. Родителям таких детей требуется  больше терпения.</a:t>
            </a:r>
            <a:endParaRPr lang="ru-RU" sz="2000" b="1" i="1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0" y="404812"/>
            <a:ext cx="8964488" cy="719932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Как родители могут помочь детям адаптироваться</a:t>
            </a:r>
            <a:b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 к средней  школы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5733256"/>
          </a:xfrm>
        </p:spPr>
        <p:txBody>
          <a:bodyPr/>
          <a:lstStyle/>
          <a:p>
            <a:r>
              <a:rPr lang="ru-RU" sz="1800" dirty="0" smtClean="0">
                <a:solidFill>
                  <a:srgbClr val="A50021"/>
                </a:solidFill>
                <a:latin typeface="Arial Black" pitchFamily="34" charset="0"/>
              </a:rPr>
              <a:t>Интересоваться   каждым прожитым днем  ребенка, событиями в школе и классе.  </a:t>
            </a:r>
          </a:p>
          <a:p>
            <a:pPr algn="just"/>
            <a:r>
              <a:rPr lang="ru-RU" sz="1800" dirty="0" smtClean="0">
                <a:solidFill>
                  <a:srgbClr val="000066"/>
                </a:solidFill>
                <a:latin typeface="Arial Black" pitchFamily="34" charset="0"/>
              </a:rPr>
              <a:t>Неформальное общение со своим ребенком после школы</a:t>
            </a:r>
          </a:p>
          <a:p>
            <a:pPr algn="just"/>
            <a:r>
              <a:rPr lang="ru-RU" sz="1800" dirty="0" smtClean="0">
                <a:solidFill>
                  <a:srgbClr val="A50021"/>
                </a:solidFill>
                <a:latin typeface="Arial Black" pitchFamily="34" charset="0"/>
              </a:rPr>
              <a:t>Предоставить ребенку самостоятельность в учебе 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A50021"/>
                </a:solidFill>
                <a:latin typeface="Arial Black" pitchFamily="34" charset="0"/>
              </a:rPr>
              <a:t>    и  разумно контролировать. </a:t>
            </a:r>
          </a:p>
          <a:p>
            <a:pPr algn="just"/>
            <a:r>
              <a:rPr lang="ru-RU" sz="1800" dirty="0" smtClean="0">
                <a:solidFill>
                  <a:srgbClr val="000066"/>
                </a:solidFill>
                <a:latin typeface="Arial Black" pitchFamily="34" charset="0"/>
              </a:rPr>
              <a:t>Помочь прожить негативные эмоции: «Помнишь, однажды не получилось, а потом ты собрался и сделал».</a:t>
            </a:r>
          </a:p>
          <a:p>
            <a:pPr algn="just"/>
            <a:r>
              <a:rPr lang="ru-RU" sz="1800" dirty="0" smtClean="0">
                <a:solidFill>
                  <a:srgbClr val="A50021"/>
                </a:solidFill>
                <a:latin typeface="Arial Black" pitchFamily="34" charset="0"/>
              </a:rPr>
              <a:t>Поощрение ребенка, и не только за учебу. 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A50021"/>
                </a:solidFill>
                <a:latin typeface="Arial Black" pitchFamily="34" charset="0"/>
              </a:rPr>
              <a:t>    Моральное стимулирование достижений ребенка.</a:t>
            </a:r>
            <a:endParaRPr lang="ru-RU" sz="1800" dirty="0" smtClean="0">
              <a:solidFill>
                <a:srgbClr val="000066"/>
              </a:solidFill>
              <a:latin typeface="Arial Black" pitchFamily="34" charset="0"/>
            </a:endParaRPr>
          </a:p>
          <a:p>
            <a:pPr algn="just"/>
            <a:r>
              <a:rPr lang="ru-RU" sz="1800" dirty="0" smtClean="0">
                <a:latin typeface="Arial Black" pitchFamily="34" charset="0"/>
              </a:rPr>
              <a:t> </a:t>
            </a:r>
            <a:r>
              <a:rPr lang="ru-RU" sz="1800" dirty="0" smtClean="0">
                <a:solidFill>
                  <a:srgbClr val="000066"/>
                </a:solidFill>
                <a:latin typeface="Arial Black" pitchFamily="34" charset="0"/>
              </a:rPr>
              <a:t>Поддерживать общение детей вне школы</a:t>
            </a:r>
          </a:p>
          <a:p>
            <a:pPr algn="just"/>
            <a:r>
              <a:rPr lang="ru-RU" sz="1800" dirty="0" smtClean="0">
                <a:solidFill>
                  <a:srgbClr val="000066"/>
                </a:solidFill>
                <a:latin typeface="Arial Black" pitchFamily="34" charset="0"/>
              </a:rPr>
              <a:t> </a:t>
            </a:r>
            <a:r>
              <a:rPr lang="ru-RU" sz="1800" dirty="0" smtClean="0">
                <a:solidFill>
                  <a:srgbClr val="A50021"/>
                </a:solidFill>
                <a:latin typeface="Arial Black" pitchFamily="34" charset="0"/>
              </a:rPr>
              <a:t>Следить за здоровьем: предупредить близорукость, искривление позвоночника. Тренировка мелких мышц кистей рук: лепка, рисование, музыкальные инструменты, </a:t>
            </a:r>
            <a:r>
              <a:rPr lang="ru-RU" sz="1800" dirty="0" err="1" smtClean="0">
                <a:solidFill>
                  <a:srgbClr val="A50021"/>
                </a:solidFill>
                <a:latin typeface="Arial Black" pitchFamily="34" charset="0"/>
              </a:rPr>
              <a:t>самомассаж</a:t>
            </a:r>
            <a:r>
              <a:rPr lang="ru-RU" sz="1800" dirty="0" smtClean="0">
                <a:solidFill>
                  <a:srgbClr val="A50021"/>
                </a:solidFill>
                <a:latin typeface="Arial Black" pitchFamily="34" charset="0"/>
              </a:rPr>
              <a:t>.  </a:t>
            </a:r>
          </a:p>
          <a:p>
            <a:pPr algn="just"/>
            <a:r>
              <a:rPr lang="ru-RU" sz="1800" dirty="0" smtClean="0">
                <a:solidFill>
                  <a:srgbClr val="000066"/>
                </a:solidFill>
                <a:latin typeface="Arial Black" pitchFamily="34" charset="0"/>
              </a:rPr>
              <a:t> Наладить  режим дня и ритм жизни. Напоминать, что нужно отдыхать. </a:t>
            </a:r>
          </a:p>
          <a:p>
            <a:pPr algn="just"/>
            <a:r>
              <a:rPr lang="ru-RU" sz="1800" dirty="0" smtClean="0">
                <a:solidFill>
                  <a:srgbClr val="000066"/>
                </a:solidFill>
                <a:latin typeface="Arial Black" pitchFamily="34" charset="0"/>
              </a:rPr>
              <a:t> </a:t>
            </a:r>
            <a:r>
              <a:rPr lang="ru-RU" sz="1800" dirty="0" smtClean="0">
                <a:solidFill>
                  <a:srgbClr val="A50021"/>
                </a:solidFill>
                <a:latin typeface="Arial Black" pitchFamily="34" charset="0"/>
              </a:rPr>
              <a:t>Научить деловому общению – пригодится в общении с педагогами.</a:t>
            </a:r>
          </a:p>
          <a:p>
            <a:pPr algn="just"/>
            <a:endParaRPr lang="ru-RU" sz="2000" dirty="0" smtClean="0">
              <a:solidFill>
                <a:srgbClr val="A50021"/>
              </a:solidFill>
            </a:endParaRPr>
          </a:p>
          <a:p>
            <a:endParaRPr lang="ru-RU" sz="2000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04664"/>
            <a:ext cx="1944216" cy="194421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3" name="Picture 3" descr="C:\Users\School_noutbook\Desktop\15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953" y="419342"/>
            <a:ext cx="2023593" cy="1785522"/>
          </a:xfrm>
          <a:prstGeom prst="rect">
            <a:avLst/>
          </a:prstGeom>
          <a:noFill/>
          <a:ln>
            <a:solidFill>
              <a:srgbClr val="8D2D8F"/>
            </a:solidFill>
          </a:ln>
        </p:spPr>
      </p:pic>
      <p:pic>
        <p:nvPicPr>
          <p:cNvPr id="1026" name="Picture 2" descr="C:\Users\School_noutbook\Desktop\61447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908720"/>
            <a:ext cx="1440160" cy="234888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27584" y="-315416"/>
            <a:ext cx="7859216" cy="1296144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  <a:latin typeface="Arial Black" pitchFamily="34" charset="0"/>
              </a:rPr>
              <a:t>Как адаптируется</a:t>
            </a:r>
            <a:br>
              <a:rPr lang="ru-RU" sz="2800" b="1" dirty="0" smtClean="0">
                <a:solidFill>
                  <a:srgbClr val="A50021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rgbClr val="A50021"/>
                </a:solidFill>
                <a:latin typeface="Arial Black" pitchFamily="34" charset="0"/>
              </a:rPr>
              <a:t> ваш ребенок?</a:t>
            </a:r>
            <a:endParaRPr lang="ru-RU" sz="2800" b="1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907704" y="1628800"/>
            <a:ext cx="1872208" cy="792088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A50021"/>
                </a:solidFill>
              </a:rPr>
              <a:t>Успешная адаптация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179512" y="2708920"/>
            <a:ext cx="4104456" cy="3933056"/>
          </a:xfrm>
          <a:solidFill>
            <a:srgbClr val="00CC00">
              <a:alpha val="70980"/>
            </a:srgbClr>
          </a:solidFill>
        </p:spPr>
        <p:txBody>
          <a:bodyPr/>
          <a:lstStyle/>
          <a:p>
            <a:r>
              <a:rPr lang="ru-RU" sz="2000" b="1" dirty="0" smtClean="0">
                <a:solidFill>
                  <a:srgbClr val="000066"/>
                </a:solidFill>
              </a:rPr>
              <a:t>Ребенок с удовольствием и желанием идет в школу;</a:t>
            </a:r>
          </a:p>
          <a:p>
            <a:r>
              <a:rPr lang="ru-RU" sz="2000" b="1" dirty="0" smtClean="0">
                <a:solidFill>
                  <a:srgbClr val="000066"/>
                </a:solidFill>
              </a:rPr>
              <a:t>Нравится и вызывает интерес  большинство изучаемых предметов;</a:t>
            </a:r>
          </a:p>
          <a:p>
            <a:r>
              <a:rPr lang="ru-RU" sz="2000" b="1" dirty="0" smtClean="0">
                <a:solidFill>
                  <a:srgbClr val="000066"/>
                </a:solidFill>
              </a:rPr>
              <a:t>Настроение в  школе в основном хорошее, работоспособность в норме;</a:t>
            </a:r>
          </a:p>
          <a:p>
            <a:r>
              <a:rPr lang="ru-RU" sz="2000" b="1" dirty="0" smtClean="0">
                <a:solidFill>
                  <a:srgbClr val="000066"/>
                </a:solidFill>
              </a:rPr>
              <a:t>Положительное отношение к новым учителям;</a:t>
            </a:r>
          </a:p>
          <a:p>
            <a:r>
              <a:rPr lang="ru-RU" sz="2000" b="1" dirty="0" smtClean="0">
                <a:solidFill>
                  <a:srgbClr val="000066"/>
                </a:solidFill>
              </a:rPr>
              <a:t>Хорошие отношения с одноклассниками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644008" y="2780928"/>
            <a:ext cx="4248472" cy="3888432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sz="2000" b="1" dirty="0" smtClean="0">
                <a:solidFill>
                  <a:srgbClr val="000066"/>
                </a:solidFill>
              </a:rPr>
              <a:t>Нет желания идти в школу;</a:t>
            </a:r>
          </a:p>
          <a:p>
            <a:r>
              <a:rPr lang="ru-RU" sz="2000" b="1" dirty="0" smtClean="0">
                <a:solidFill>
                  <a:srgbClr val="000066"/>
                </a:solidFill>
              </a:rPr>
              <a:t>Трудности с большинством изучаемых предметов;</a:t>
            </a:r>
          </a:p>
          <a:p>
            <a:r>
              <a:rPr lang="ru-RU" sz="2000" b="1" dirty="0" smtClean="0">
                <a:solidFill>
                  <a:srgbClr val="000066"/>
                </a:solidFill>
              </a:rPr>
              <a:t>Настроение снижено или резкие перепады настроения;</a:t>
            </a:r>
          </a:p>
          <a:p>
            <a:r>
              <a:rPr lang="ru-RU" sz="2000" b="1" dirty="0" smtClean="0">
                <a:solidFill>
                  <a:srgbClr val="000066"/>
                </a:solidFill>
              </a:rPr>
              <a:t>«Упадок» сил;</a:t>
            </a:r>
          </a:p>
          <a:p>
            <a:r>
              <a:rPr lang="ru-RU" sz="2000" b="1" dirty="0" smtClean="0">
                <a:solidFill>
                  <a:srgbClr val="000066"/>
                </a:solidFill>
              </a:rPr>
              <a:t>Часто болеет;</a:t>
            </a:r>
          </a:p>
          <a:p>
            <a:r>
              <a:rPr lang="ru-RU" sz="2000" b="1" dirty="0" smtClean="0">
                <a:solidFill>
                  <a:srgbClr val="000066"/>
                </a:solidFill>
              </a:rPr>
              <a:t> Постоянные трудности отношений с учителями;</a:t>
            </a:r>
          </a:p>
          <a:p>
            <a:r>
              <a:rPr lang="ru-RU" sz="2000" b="1" dirty="0" smtClean="0">
                <a:solidFill>
                  <a:srgbClr val="000066"/>
                </a:solidFill>
              </a:rPr>
              <a:t>Плохие отношения с одноклассниками</a:t>
            </a:r>
          </a:p>
          <a:p>
            <a:endParaRPr lang="ru-RU" sz="2000" b="1" dirty="0" smtClean="0">
              <a:solidFill>
                <a:srgbClr val="000066"/>
              </a:solidFill>
            </a:endParaRPr>
          </a:p>
          <a:p>
            <a:endParaRPr lang="ru-RU" sz="2000" b="1" dirty="0" smtClean="0">
              <a:solidFill>
                <a:srgbClr val="000066"/>
              </a:solidFill>
            </a:endParaRPr>
          </a:p>
          <a:p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5364088" y="1628800"/>
            <a:ext cx="1944216" cy="86409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Трудности  адаптации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 animBg="1"/>
      <p:bldP spid="9" grpId="0" build="p" animBg="1"/>
      <p:bldP spid="11" grpId="0" build="p" animBg="1"/>
      <p:bldP spid="10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0" y="3140967"/>
            <a:ext cx="8172400" cy="1224137"/>
          </a:xfrm>
          <a:scene3d>
            <a:camera prst="perspectiveContrastingRightFacing"/>
            <a:lightRig rig="threePt" dir="t"/>
          </a:scene3d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rgbClr val="A50021"/>
                </a:solidFill>
              </a:rPr>
              <a:t>Удачного старта в средней школе!!!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995958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990033"/>
                </a:solidFill>
              </a:rPr>
              <a:t>Методы психодиагностики </a:t>
            </a:r>
            <a:br>
              <a:rPr lang="ru-RU" sz="3200" b="1" dirty="0" smtClean="0">
                <a:solidFill>
                  <a:srgbClr val="990033"/>
                </a:solidFill>
              </a:rPr>
            </a:br>
            <a:r>
              <a:rPr lang="ru-RU" sz="3200" b="1" dirty="0" smtClean="0">
                <a:solidFill>
                  <a:srgbClr val="990033"/>
                </a:solidFill>
              </a:rPr>
              <a:t>адаптации 5-классников</a:t>
            </a:r>
            <a:endParaRPr lang="ru-RU" sz="3200" b="1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7"/>
            <a:ext cx="8229600" cy="4551784"/>
          </a:xfrm>
        </p:spPr>
        <p:txBody>
          <a:bodyPr/>
          <a:lstStyle/>
          <a:p>
            <a:r>
              <a:rPr lang="ru-RU" sz="2400" u="sng" dirty="0" smtClean="0"/>
              <a:t>Сроки:          </a:t>
            </a:r>
          </a:p>
          <a:p>
            <a:pPr>
              <a:buNone/>
            </a:pPr>
            <a:r>
              <a:rPr lang="ru-RU" sz="2400" dirty="0" smtClean="0"/>
              <a:t>   первичная диагностика – октябрь;                                       повторная – февраль.</a:t>
            </a:r>
          </a:p>
          <a:p>
            <a:r>
              <a:rPr lang="ru-RU" sz="2400" u="sng" dirty="0" smtClean="0"/>
              <a:t>Методы:</a:t>
            </a:r>
          </a:p>
          <a:p>
            <a:pPr>
              <a:buNone/>
            </a:pPr>
            <a:r>
              <a:rPr lang="ru-RU" sz="2400" dirty="0" smtClean="0"/>
              <a:t> 1. Анкета «Исследование удовлетворенности учащихся школьной жизнью» А.А.Андреева.</a:t>
            </a:r>
          </a:p>
          <a:p>
            <a:pPr>
              <a:buNone/>
            </a:pPr>
            <a:r>
              <a:rPr lang="ru-RU" sz="2400" dirty="0" smtClean="0"/>
              <a:t>2. Цветовой тест  М. Люшера в модификации А.М.Эткинда</a:t>
            </a:r>
          </a:p>
          <a:p>
            <a:pPr>
              <a:buNone/>
            </a:pPr>
            <a:r>
              <a:rPr lang="ru-RU" sz="2400" dirty="0" smtClean="0"/>
              <a:t>3. Анкета «Незаконченные предложения о 5-м классе»</a:t>
            </a:r>
          </a:p>
          <a:p>
            <a:pPr marL="514350" indent="-514350">
              <a:buNone/>
            </a:pPr>
            <a:r>
              <a:rPr lang="ru-RU" sz="2400" dirty="0" smtClean="0"/>
              <a:t>4. Анкета для педагогов «Мнение о классе».</a:t>
            </a:r>
          </a:p>
          <a:p>
            <a:pPr marL="514350" indent="-514350">
              <a:buNone/>
            </a:pPr>
            <a:r>
              <a:rPr lang="ru-RU" sz="2400" dirty="0" smtClean="0"/>
              <a:t>5. Экспресс-диагностика адаптации </a:t>
            </a:r>
          </a:p>
          <a:p>
            <a:pPr>
              <a:buNone/>
            </a:pPr>
            <a:r>
              <a:rPr lang="ru-RU" sz="2400" dirty="0" smtClean="0"/>
              <a:t>            </a:t>
            </a:r>
            <a:endParaRPr lang="ru-RU" sz="2400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11138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>       </a:t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>           </a:t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600" dirty="0" smtClean="0">
                <a:solidFill>
                  <a:srgbClr val="990000"/>
                </a:solidFill>
              </a:rPr>
              <a:t/>
            </a:r>
            <a:br>
              <a:rPr lang="ru-RU" sz="3600" dirty="0" smtClean="0">
                <a:solidFill>
                  <a:srgbClr val="990000"/>
                </a:solidFill>
              </a:rPr>
            </a:br>
            <a:r>
              <a:rPr lang="ru-RU" sz="3200" b="1" dirty="0" smtClean="0">
                <a:solidFill>
                  <a:srgbClr val="990000"/>
                </a:solidFill>
              </a:rPr>
              <a:t>Психопрофилактическая работа: тематические занятия, игры на переменах.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196752"/>
            <a:ext cx="3744416" cy="5127849"/>
          </a:xfrm>
        </p:spPr>
        <p:txBody>
          <a:bodyPr/>
          <a:lstStyle/>
          <a:p>
            <a:r>
              <a:rPr lang="ru-RU" dirty="0" smtClean="0"/>
              <a:t>1</a:t>
            </a:r>
            <a:r>
              <a:rPr lang="ru-RU" dirty="0" smtClean="0">
                <a:latin typeface="+mj-lt"/>
              </a:rPr>
              <a:t>. Занятия по программе «Жизненные навыки 5-6 класс», блок «Адаптация»;</a:t>
            </a:r>
          </a:p>
          <a:p>
            <a:r>
              <a:rPr lang="ru-RU" dirty="0" smtClean="0">
                <a:latin typeface="+mj-lt"/>
              </a:rPr>
              <a:t>2. </a:t>
            </a:r>
            <a:r>
              <a:rPr lang="ru-RU" dirty="0" err="1" smtClean="0">
                <a:latin typeface="+mj-lt"/>
              </a:rPr>
              <a:t>Упражения</a:t>
            </a:r>
            <a:r>
              <a:rPr lang="ru-RU" dirty="0" smtClean="0">
                <a:latin typeface="+mj-lt"/>
              </a:rPr>
              <a:t> </a:t>
            </a:r>
            <a:endParaRPr lang="ru-RU" dirty="0" smtClean="0">
              <a:latin typeface="+mj-lt"/>
            </a:endParaRPr>
          </a:p>
          <a:p>
            <a:pPr>
              <a:buNone/>
            </a:pPr>
            <a:r>
              <a:rPr lang="ru-RU" dirty="0" smtClean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   </a:t>
            </a:r>
            <a:r>
              <a:rPr lang="ru-RU" dirty="0" smtClean="0">
                <a:latin typeface="+mj-lt"/>
              </a:rPr>
              <a:t>и </a:t>
            </a:r>
            <a:r>
              <a:rPr lang="ru-RU" dirty="0" smtClean="0">
                <a:latin typeface="+mj-lt"/>
              </a:rPr>
              <a:t>задания с фотографиями, картинками, рисунками «Мое настроение», «Я – пятиклассник» и т.д</a:t>
            </a:r>
            <a:r>
              <a:rPr lang="ru-RU" sz="2400" dirty="0" smtClean="0">
                <a:latin typeface="+mj-lt"/>
              </a:rPr>
              <a:t>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School_noutbook\Desktop\адаптация ИРО\20211006_1017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3793122" cy="2160240"/>
          </a:xfrm>
          <a:prstGeom prst="rect">
            <a:avLst/>
          </a:prstGeom>
          <a:noFill/>
          <a:ln>
            <a:solidFill>
              <a:srgbClr val="006600"/>
            </a:solidFill>
          </a:ln>
        </p:spPr>
      </p:pic>
      <p:pic>
        <p:nvPicPr>
          <p:cNvPr id="1027" name="Picture 3" descr="C:\Users\School_noutbook\Desktop\адаптация ИРО\20210916_1205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11809">
            <a:off x="6693742" y="3931146"/>
            <a:ext cx="1783149" cy="25951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29" name="Picture 5" descr="C:\Users\School_noutbook\Desktop\адаптация ИРО\20210916_1255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912554">
            <a:off x="3912213" y="4267931"/>
            <a:ext cx="2645676" cy="1831622"/>
          </a:xfrm>
          <a:prstGeom prst="rect">
            <a:avLst/>
          </a:prstGeom>
          <a:noFill/>
          <a:ln>
            <a:solidFill>
              <a:srgbClr val="C00040"/>
            </a:solidFill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954759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A50021"/>
                </a:solidFill>
              </a:rPr>
              <a:t/>
            </a:r>
            <a:br>
              <a:rPr lang="ru-RU" sz="4000" b="1" dirty="0" smtClean="0">
                <a:solidFill>
                  <a:srgbClr val="A50021"/>
                </a:solidFill>
              </a:rPr>
            </a:br>
            <a:r>
              <a:rPr lang="ru-RU" sz="4000" b="1" dirty="0" smtClean="0">
                <a:solidFill>
                  <a:srgbClr val="A50021"/>
                </a:solidFill>
              </a:rPr>
              <a:t>Психологические просвещение </a:t>
            </a:r>
            <a:br>
              <a:rPr lang="ru-RU" sz="4000" b="1" dirty="0" smtClean="0">
                <a:solidFill>
                  <a:srgbClr val="A50021"/>
                </a:solidFill>
              </a:rPr>
            </a:br>
            <a:r>
              <a:rPr lang="ru-RU" sz="4000" b="1" dirty="0" smtClean="0">
                <a:solidFill>
                  <a:srgbClr val="A50021"/>
                </a:solidFill>
              </a:rPr>
              <a:t>и профилактика в работе с родителями по итогам сопровождения адаптационного периода</a:t>
            </a:r>
            <a:endParaRPr lang="ru-RU" sz="4000" b="1" dirty="0">
              <a:solidFill>
                <a:srgbClr val="A5002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23850" y="704850"/>
            <a:ext cx="8362950" cy="923925"/>
          </a:xfrm>
        </p:spPr>
        <p:txBody>
          <a:bodyPr/>
          <a:lstStyle/>
          <a:p>
            <a:pPr algn="ctr"/>
            <a:endParaRPr lang="ru-RU" sz="2800" b="1" smtClean="0">
              <a:solidFill>
                <a:srgbClr val="002060"/>
              </a:solidFill>
            </a:endParaRPr>
          </a:p>
        </p:txBody>
      </p:sp>
      <p:pic>
        <p:nvPicPr>
          <p:cNvPr id="4099" name="Содержимое 4" descr="4415548_thumbnail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597650"/>
          </a:xfrm>
        </p:spPr>
      </p:pic>
      <p:sp>
        <p:nvSpPr>
          <p:cNvPr id="4101" name="Прямоугольник 8"/>
          <p:cNvSpPr>
            <a:spLocks noChangeArrowheads="1"/>
          </p:cNvSpPr>
          <p:nvPr/>
        </p:nvSpPr>
        <p:spPr bwMode="auto">
          <a:xfrm>
            <a:off x="1042988" y="332657"/>
            <a:ext cx="720142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66"/>
                </a:solidFill>
              </a:rPr>
              <a:t>Адаптация – приспособление к окружающим условиям.</a:t>
            </a:r>
          </a:p>
          <a:p>
            <a:pPr algn="ctr"/>
            <a:endParaRPr lang="ru-RU" sz="2800" b="1" i="1" dirty="0">
              <a:solidFill>
                <a:srgbClr val="000066"/>
              </a:solidFill>
            </a:endParaRPr>
          </a:p>
        </p:txBody>
      </p:sp>
      <p:pic>
        <p:nvPicPr>
          <p:cNvPr id="2054" name="Picture 6" descr="C:\Users\School_noutbook\Desktop\адаптация ИРО\0fc23367809863.5b46dbb1072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79241">
            <a:off x="4823917" y="2209335"/>
            <a:ext cx="3594602" cy="2395546"/>
          </a:xfrm>
          <a:prstGeom prst="rect">
            <a:avLst/>
          </a:prstGeom>
          <a:noFill/>
        </p:spPr>
      </p:pic>
      <p:pic>
        <p:nvPicPr>
          <p:cNvPr id="4100" name="Содержимое 5" descr="Harry-Potter-ve-Sirlar-Odasi-11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 rot="521523">
            <a:off x="3768274" y="4247982"/>
            <a:ext cx="3367410" cy="2007825"/>
          </a:xfrm>
          <a:ln>
            <a:solidFill>
              <a:srgbClr val="0070C0"/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1835696" y="1268760"/>
            <a:ext cx="5976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A50021"/>
                </a:solidFill>
              </a:rPr>
              <a:t>Какие факторы влияют на адаптацию пятиклассников?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3356992"/>
            <a:ext cx="3600400" cy="324036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ru-RU" sz="2000" dirty="0" smtClean="0">
                <a:solidFill>
                  <a:srgbClr val="990000"/>
                </a:solidFill>
                <a:latin typeface="Arial Black" pitchFamily="34" charset="0"/>
              </a:rPr>
              <a:t>1 учитель.</a:t>
            </a:r>
          </a:p>
          <a:p>
            <a:pPr algn="ctr">
              <a:defRPr/>
            </a:pPr>
            <a:r>
              <a:rPr lang="ru-RU" u="sng" dirty="0" smtClean="0">
                <a:solidFill>
                  <a:srgbClr val="000066"/>
                </a:solidFill>
                <a:latin typeface="+mj-lt"/>
              </a:rPr>
              <a:t>Все </a:t>
            </a:r>
            <a:r>
              <a:rPr lang="ru-RU" dirty="0" smtClean="0">
                <a:solidFill>
                  <a:srgbClr val="000066"/>
                </a:solidFill>
                <a:latin typeface="+mj-lt"/>
              </a:rPr>
              <a:t>знает про ребенка: когда пожалеть, как мотивировать и убедить.</a:t>
            </a:r>
          </a:p>
          <a:p>
            <a:pPr algn="ctr">
              <a:defRPr/>
            </a:pPr>
            <a:r>
              <a:rPr lang="ru-RU" dirty="0" smtClean="0">
                <a:solidFill>
                  <a:srgbClr val="990000"/>
                </a:solidFill>
                <a:latin typeface="+mj-lt"/>
              </a:rPr>
              <a:t>Привычные отношения между учителем и ребенком.</a:t>
            </a:r>
            <a:endParaRPr lang="ru-RU" dirty="0" smtClean="0">
              <a:solidFill>
                <a:srgbClr val="990000"/>
              </a:solidFill>
              <a:latin typeface="+mj-lt"/>
            </a:endParaRPr>
          </a:p>
          <a:p>
            <a:pPr algn="ctr">
              <a:defRPr/>
            </a:pPr>
            <a:r>
              <a:rPr lang="ru-RU" dirty="0" smtClean="0">
                <a:solidFill>
                  <a:srgbClr val="000066"/>
                </a:solidFill>
                <a:latin typeface="+mj-lt"/>
              </a:rPr>
              <a:t>Заместитель мамы, папы, бабушки-дедушки.</a:t>
            </a:r>
            <a:endParaRPr lang="ru-RU" dirty="0">
              <a:solidFill>
                <a:srgbClr val="000066"/>
              </a:solidFill>
              <a:latin typeface="+mj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3789040"/>
            <a:ext cx="4320480" cy="2736304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srgbClr val="990000"/>
                </a:solidFill>
                <a:latin typeface="+mj-lt"/>
              </a:rPr>
              <a:t>Разные учителя – разные требования.</a:t>
            </a:r>
          </a:p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srgbClr val="000066"/>
                </a:solidFill>
                <a:latin typeface="+mj-lt"/>
              </a:rPr>
              <a:t>Нужно заново выстраивать отношения с учителями.</a:t>
            </a:r>
          </a:p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srgbClr val="990000"/>
                </a:solidFill>
                <a:latin typeface="+mj-lt"/>
              </a:rPr>
              <a:t>Предмет для учителя – это главное. </a:t>
            </a:r>
          </a:p>
        </p:txBody>
      </p:sp>
      <p:pic>
        <p:nvPicPr>
          <p:cNvPr id="5128" name="Содержимое 17" descr="image_16408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576" y="1196752"/>
            <a:ext cx="2708000" cy="1987207"/>
          </a:xfrm>
          <a:ln>
            <a:solidFill>
              <a:srgbClr val="002060"/>
            </a:solidFill>
          </a:ln>
        </p:spPr>
      </p:pic>
      <p:sp>
        <p:nvSpPr>
          <p:cNvPr id="10" name="Стрелка вправо 9"/>
          <p:cNvSpPr/>
          <p:nvPr/>
        </p:nvSpPr>
        <p:spPr bwMode="auto">
          <a:xfrm>
            <a:off x="3635896" y="2348880"/>
            <a:ext cx="1296144" cy="288032"/>
          </a:xfrm>
          <a:prstGeom prst="rightArrow">
            <a:avLst/>
          </a:prstGeom>
          <a:solidFill>
            <a:srgbClr val="A5002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260648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A50021"/>
                </a:solidFill>
                <a:latin typeface="Arial Black" pitchFamily="34" charset="0"/>
              </a:rPr>
              <a:t>1.Изменились </a:t>
            </a:r>
            <a:r>
              <a:rPr lang="ru-RU" sz="2800" b="1" dirty="0" smtClean="0">
                <a:solidFill>
                  <a:srgbClr val="800000"/>
                </a:solidFill>
                <a:latin typeface="Arial Black" pitchFamily="34" charset="0"/>
              </a:rPr>
              <a:t>школьные</a:t>
            </a:r>
            <a:r>
              <a:rPr lang="ru-RU" sz="2800" b="1" dirty="0" smtClean="0">
                <a:solidFill>
                  <a:srgbClr val="A50021"/>
                </a:solidFill>
                <a:latin typeface="Arial Black" pitchFamily="34" charset="0"/>
              </a:rPr>
              <a:t> требования</a:t>
            </a:r>
            <a:endParaRPr lang="ru-RU" sz="2800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3933055"/>
            <a:ext cx="4041775" cy="2193107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7" name="Picture 3" descr="C:\Users\School_noutbook\Desktop\four hogwarts professo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39" y="1124744"/>
            <a:ext cx="3283517" cy="2448272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28" name="Picture 53" descr="C:\Users\School_noutbook\Desktop\Жосан Е.В\фото\110241_html_m75cc397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85875">
            <a:off x="111125" y="430213"/>
            <a:ext cx="2120900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6923112" cy="1515194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</a:rPr>
              <a:t>    </a:t>
            </a:r>
            <a:r>
              <a:rPr lang="ru-RU" sz="3200" b="1" dirty="0" smtClean="0">
                <a:solidFill>
                  <a:srgbClr val="A50021"/>
                </a:solidFill>
              </a:rPr>
              <a:t>Результаты анкетирования педагогов 5-х классов </a:t>
            </a:r>
            <a:br>
              <a:rPr lang="ru-RU" sz="3200" b="1" dirty="0" smtClean="0">
                <a:solidFill>
                  <a:srgbClr val="A50021"/>
                </a:solidFill>
              </a:rPr>
            </a:br>
            <a:r>
              <a:rPr lang="ru-RU" sz="3200" b="1" dirty="0" smtClean="0">
                <a:solidFill>
                  <a:srgbClr val="A50021"/>
                </a:solidFill>
              </a:rPr>
              <a:t>«Мнение учителя о классе»</a:t>
            </a:r>
            <a:endParaRPr lang="ru-RU" sz="3200" dirty="0" smtClean="0">
              <a:solidFill>
                <a:srgbClr val="A5002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258888" y="2060575"/>
          <a:ext cx="626544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8802"/>
                <a:gridCol w="1326638"/>
              </a:tblGrid>
              <a:tr h="339419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Оценка</a:t>
                      </a:r>
                      <a:r>
                        <a:rPr lang="ru-RU" sz="2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 5-балльной шкале: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5А</a:t>
                      </a:r>
                      <a:endParaRPr lang="ru-RU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7C80"/>
                    </a:solidFill>
                  </a:tcPr>
                </a:tc>
              </a:tr>
              <a:tr h="33941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1. Уровень учебно-познавательного интереса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4,5</a:t>
                      </a:r>
                      <a:endParaRPr lang="ru-RU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33941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2.</a:t>
                      </a: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Ответственность и самостоятельность </a:t>
                      </a:r>
                      <a:r>
                        <a:rPr lang="ru-RU" sz="24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 учебе</a:t>
                      </a:r>
                      <a:endParaRPr lang="ru-RU" sz="240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4,1</a:t>
                      </a:r>
                      <a:endParaRPr lang="ru-RU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  <a:tr h="33941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3.</a:t>
                      </a: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Уровень внимания 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4,3</a:t>
                      </a:r>
                      <a:endParaRPr lang="ru-RU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39419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4.Умение вести диалог с учителем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4,2</a:t>
                      </a:r>
                      <a:endParaRPr lang="ru-RU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  <a:tr h="339419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5.Поведение в классе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4,1</a:t>
                      </a:r>
                      <a:endParaRPr lang="ru-RU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39419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6.Общее впечатление о классе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4,4</a:t>
                      </a:r>
                      <a:endParaRPr lang="ru-RU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188641"/>
            <a:ext cx="8229600" cy="864096"/>
          </a:xfrm>
        </p:spPr>
        <p:txBody>
          <a:bodyPr/>
          <a:lstStyle/>
          <a:p>
            <a:r>
              <a:rPr lang="ru-RU" sz="2400" b="1" dirty="0" smtClean="0">
                <a:solidFill>
                  <a:srgbClr val="990000"/>
                </a:solidFill>
                <a:latin typeface="Arial Black" pitchFamily="34" charset="0"/>
              </a:rPr>
              <a:t>2. Изменение </a:t>
            </a:r>
            <a:r>
              <a:rPr lang="ru-RU" sz="2800" b="1" i="1" dirty="0" smtClean="0">
                <a:solidFill>
                  <a:srgbClr val="000066"/>
                </a:solidFill>
                <a:latin typeface="Arial Black" pitchFamily="34" charset="0"/>
              </a:rPr>
              <a:t>ведущего</a:t>
            </a:r>
            <a:r>
              <a:rPr lang="ru-RU" sz="2400" b="1" i="1" dirty="0" smtClean="0">
                <a:solidFill>
                  <a:srgbClr val="000066"/>
                </a:solidFill>
                <a:latin typeface="Arial Black" pitchFamily="34" charset="0"/>
              </a:rPr>
              <a:t> вида </a:t>
            </a:r>
            <a:r>
              <a:rPr lang="ru-RU" sz="2400" b="1" dirty="0" smtClean="0">
                <a:solidFill>
                  <a:srgbClr val="990000"/>
                </a:solidFill>
                <a:latin typeface="Arial Black" pitchFamily="34" charset="0"/>
              </a:rPr>
              <a:t>деятельности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4293096"/>
            <a:ext cx="3888432" cy="201622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7-10 лет</a:t>
            </a:r>
            <a:r>
              <a:rPr lang="ru-RU" dirty="0" smtClean="0">
                <a:solidFill>
                  <a:srgbClr val="000066"/>
                </a:solidFill>
                <a:latin typeface="Arial Black" pitchFamily="34" charset="0"/>
              </a:rPr>
              <a:t> </a:t>
            </a:r>
          </a:p>
          <a:p>
            <a:pPr algn="ctr">
              <a:defRPr/>
            </a:pPr>
            <a:r>
              <a:rPr lang="ru-RU" dirty="0" smtClean="0">
                <a:solidFill>
                  <a:srgbClr val="000066"/>
                </a:solidFill>
                <a:latin typeface="Arial Black" pitchFamily="34" charset="0"/>
              </a:rPr>
              <a:t>Главная задача возраста:</a:t>
            </a:r>
          </a:p>
          <a:p>
            <a:pPr algn="ctr">
              <a:defRPr/>
            </a:pPr>
            <a:r>
              <a:rPr lang="ru-RU" dirty="0" smtClean="0">
                <a:solidFill>
                  <a:srgbClr val="000066"/>
                </a:solidFill>
                <a:latin typeface="Arial Black" pitchFamily="34" charset="0"/>
              </a:rPr>
              <a:t>учиться, исследовать, добывать знания.</a:t>
            </a:r>
            <a:endParaRPr lang="ru-RU" dirty="0">
              <a:solidFill>
                <a:srgbClr val="000066"/>
              </a:solidFill>
              <a:latin typeface="Arial Black" pitchFamily="34" charset="0"/>
            </a:endParaRPr>
          </a:p>
        </p:txBody>
      </p:sp>
      <p:sp>
        <p:nvSpPr>
          <p:cNvPr id="12292" name="Текст 4"/>
          <p:cNvSpPr>
            <a:spLocks noGrp="1"/>
          </p:cNvSpPr>
          <p:nvPr>
            <p:ph type="body" sz="quarter" idx="3"/>
          </p:nvPr>
        </p:nvSpPr>
        <p:spPr>
          <a:xfrm>
            <a:off x="4499992" y="3861048"/>
            <a:ext cx="4392488" cy="2664296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10-14 лет </a:t>
            </a:r>
          </a:p>
          <a:p>
            <a:pPr algn="ctr"/>
            <a:r>
              <a:rPr lang="ru-RU" dirty="0" smtClean="0">
                <a:solidFill>
                  <a:srgbClr val="000066"/>
                </a:solidFill>
                <a:latin typeface="Arial Black" pitchFamily="34" charset="0"/>
              </a:rPr>
              <a:t>Главная задача возраста: </a:t>
            </a:r>
          </a:p>
          <a:p>
            <a:pPr algn="ctr"/>
            <a:r>
              <a:rPr lang="ru-RU" dirty="0" smtClean="0">
                <a:solidFill>
                  <a:srgbClr val="000066"/>
                </a:solidFill>
                <a:latin typeface="Arial Black" pitchFamily="34" charset="0"/>
              </a:rPr>
              <a:t>общаться со сверстниками, доказывать свою правоту и независимость</a:t>
            </a:r>
          </a:p>
        </p:txBody>
      </p:sp>
      <p:pic>
        <p:nvPicPr>
          <p:cNvPr id="12293" name="Содержимое 7" descr="107-n5.jpe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716016" y="1124744"/>
            <a:ext cx="3299161" cy="2304256"/>
          </a:xfrm>
          <a:ln>
            <a:solidFill>
              <a:srgbClr val="660033"/>
            </a:solidFill>
          </a:ln>
        </p:spPr>
      </p:pic>
      <p:sp>
        <p:nvSpPr>
          <p:cNvPr id="12294" name="Стрелка вправо 6"/>
          <p:cNvSpPr>
            <a:spLocks noChangeArrowheads="1"/>
          </p:cNvSpPr>
          <p:nvPr/>
        </p:nvSpPr>
        <p:spPr bwMode="auto">
          <a:xfrm>
            <a:off x="3419872" y="1916832"/>
            <a:ext cx="1265932" cy="413767"/>
          </a:xfrm>
          <a:prstGeom prst="rightArrow">
            <a:avLst>
              <a:gd name="adj1" fmla="val 50000"/>
              <a:gd name="adj2" fmla="val 49861"/>
            </a:avLst>
          </a:prstGeom>
          <a:solidFill>
            <a:srgbClr val="FF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403648" y="1268760"/>
            <a:ext cx="1872208" cy="262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9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2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12292" grpId="0" build="p" animBg="1"/>
      <p:bldP spid="12294" grpId="0" animBg="1"/>
    </p:bldLst>
  </p:timing>
</p:sld>
</file>

<file path=ppt/theme/theme1.xml><?xml version="1.0" encoding="utf-8"?>
<a:theme xmlns:a="http://schemas.openxmlformats.org/drawingml/2006/main" name="ДЕМО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ДЕМО">
      <a:majorFont>
        <a:latin typeface="Calibri"/>
        <a:ea typeface=""/>
        <a:cs typeface=""/>
      </a:majorFont>
      <a:minorFont>
        <a:latin typeface="Constant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ДЕМО 1">
        <a:dk1>
          <a:srgbClr val="000000"/>
        </a:dk1>
        <a:lt1>
          <a:srgbClr val="FFFFFF"/>
        </a:lt1>
        <a:dk2>
          <a:srgbClr val="666666"/>
        </a:dk2>
        <a:lt2>
          <a:srgbClr val="D2D2D2"/>
        </a:lt2>
        <a:accent1>
          <a:srgbClr val="FF388C"/>
        </a:accent1>
        <a:accent2>
          <a:srgbClr val="E40059"/>
        </a:accent2>
        <a:accent3>
          <a:srgbClr val="FFFFFF"/>
        </a:accent3>
        <a:accent4>
          <a:srgbClr val="000000"/>
        </a:accent4>
        <a:accent5>
          <a:srgbClr val="FFAEC5"/>
        </a:accent5>
        <a:accent6>
          <a:srgbClr val="CF0050"/>
        </a:accent6>
        <a:hlink>
          <a:srgbClr val="17BBFD"/>
        </a:hlink>
        <a:folHlink>
          <a:srgbClr val="FF79C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4302</TotalTime>
  <Words>1170</Words>
  <Application>Microsoft Office PowerPoint</Application>
  <PresentationFormat>Экран (4:3)</PresentationFormat>
  <Paragraphs>197</Paragraphs>
  <Slides>24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ДЕМО</vt:lpstr>
      <vt:lpstr>Слайд 1</vt:lpstr>
      <vt:lpstr> Профилактическая и диагностическая работа  с детьми – основа для беседы  с родителями 5-классников.</vt:lpstr>
      <vt:lpstr>Методы психодиагностики  адаптации 5-классников</vt:lpstr>
      <vt:lpstr>                                Психопрофилактическая работа: тематические занятия, игры на переменах. </vt:lpstr>
      <vt:lpstr> Психологические просвещение  и профилактика в работе с родителями по итогам сопровождения адаптационного периода</vt:lpstr>
      <vt:lpstr>Слайд 6</vt:lpstr>
      <vt:lpstr>Слайд 7</vt:lpstr>
      <vt:lpstr>    Результаты анкетирования педагогов 5-х классов  «Мнение учителя о классе»</vt:lpstr>
      <vt:lpstr>2. Изменение ведущего вида деятельности</vt:lpstr>
      <vt:lpstr>3. Возрастные изменения </vt:lpstr>
      <vt:lpstr>Эмоциональный фон в классе.  Цвет  настроения  класса по результатам теста М. Люшера</vt:lpstr>
      <vt:lpstr>Цветовой тест М. Люшера.  Каждый ребенок получил обратную связь  от психолога</vt:lpstr>
      <vt:lpstr>       Настроение и мышление подростка   И это возрастная норма! </vt:lpstr>
      <vt:lpstr>Удовлетворенность обучением</vt:lpstr>
      <vt:lpstr>Анкета  «Трудности  и радости  5классников»</vt:lpstr>
      <vt:lpstr>Мне не всегда хватает времени …</vt:lpstr>
      <vt:lpstr>Самое радостное в пятом классе…</vt:lpstr>
      <vt:lpstr>ВПР. Мои ресурсы на контрольной </vt:lpstr>
      <vt:lpstr>Фрагмент занятия  «Наши чувства в начальной и средней школе». Вариант 1.  Позитивное проживание адаптации  </vt:lpstr>
      <vt:lpstr>Вариант 2. Усилия, напряжение и юмор. </vt:lpstr>
      <vt:lpstr>Вариант 3.  Все сложно, непонятно, не хочу, устал(а), отстаньте.</vt:lpstr>
      <vt:lpstr>Как родители могут помочь детям адаптироваться  к средней  школы</vt:lpstr>
      <vt:lpstr>Как адаптируется  ваш ребенок?</vt:lpstr>
      <vt:lpstr>Удачного старта в средней школе!!!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</dc:creator>
  <cp:lastModifiedBy>School_noutbook</cp:lastModifiedBy>
  <cp:revision>472</cp:revision>
  <dcterms:created xsi:type="dcterms:W3CDTF">2009-09-07T10:07:00Z</dcterms:created>
  <dcterms:modified xsi:type="dcterms:W3CDTF">2021-10-11T11:11:01Z</dcterms:modified>
</cp:coreProperties>
</file>