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71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ru-RU" sz="2400"/>
              <a:t>Я есть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я есть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интерес</c:v>
                </c:pt>
                <c:pt idx="1">
                  <c:v>сомнение</c:v>
                </c:pt>
                <c:pt idx="2">
                  <c:v>вдохновение</c:v>
                </c:pt>
                <c:pt idx="3">
                  <c:v>гнев</c:v>
                </c:pt>
                <c:pt idx="4">
                  <c:v>доверие</c:v>
                </c:pt>
                <c:pt idx="5">
                  <c:v>страх</c:v>
                </c:pt>
                <c:pt idx="6">
                  <c:v>радость</c:v>
                </c:pt>
                <c:pt idx="7">
                  <c:v>удивление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</c:v>
                </c:pt>
                <c:pt idx="1">
                  <c:v>3.2</c:v>
                </c:pt>
                <c:pt idx="2">
                  <c:v>1.4</c:v>
                </c:pt>
                <c:pt idx="3">
                  <c:v>2</c:v>
                </c:pt>
                <c:pt idx="4">
                  <c:v>1</c:v>
                </c:pt>
                <c:pt idx="5">
                  <c:v>2.2999999999999998</c:v>
                </c:pt>
                <c:pt idx="6">
                  <c:v>2</c:v>
                </c:pt>
                <c:pt idx="7">
                  <c:v>1.1000000000000001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2439924176144643"/>
          <c:y val="0.24744938132733413"/>
          <c:w val="0.26171186934966462"/>
          <c:h val="0.59136462436073411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ru-RU" sz="2400"/>
              <a:t>Я</a:t>
            </a:r>
            <a:r>
              <a:rPr lang="ru-RU" sz="2400" baseline="0"/>
              <a:t>  хочу  быть</a:t>
            </a:r>
            <a:endParaRPr lang="ru-RU" sz="2400"/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Я хочу быть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интерес</c:v>
                </c:pt>
                <c:pt idx="1">
                  <c:v>сомнение</c:v>
                </c:pt>
                <c:pt idx="2">
                  <c:v>вдохновение</c:v>
                </c:pt>
                <c:pt idx="3">
                  <c:v>гнев</c:v>
                </c:pt>
                <c:pt idx="4">
                  <c:v>доверие</c:v>
                </c:pt>
                <c:pt idx="5">
                  <c:v>страх</c:v>
                </c:pt>
                <c:pt idx="6">
                  <c:v>радость</c:v>
                </c:pt>
                <c:pt idx="7">
                  <c:v>удивление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5</c:v>
                </c:pt>
                <c:pt idx="1">
                  <c:v>1.5</c:v>
                </c:pt>
                <c:pt idx="2">
                  <c:v>2.5</c:v>
                </c:pt>
                <c:pt idx="3">
                  <c:v>0.5</c:v>
                </c:pt>
                <c:pt idx="4">
                  <c:v>2</c:v>
                </c:pt>
                <c:pt idx="5">
                  <c:v>0.3</c:v>
                </c:pt>
                <c:pt idx="6">
                  <c:v>5</c:v>
                </c:pt>
                <c:pt idx="7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7863-0A4A-4192-BE88-D7AC7C38321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1D3F6A-75EA-415C-8DA1-79F485E98BD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7863-0A4A-4192-BE88-D7AC7C38321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3F6A-75EA-415C-8DA1-79F485E98BD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01D3F6A-75EA-415C-8DA1-79F485E98BD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7863-0A4A-4192-BE88-D7AC7C38321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7863-0A4A-4192-BE88-D7AC7C38321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01D3F6A-75EA-415C-8DA1-79F485E98BD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7863-0A4A-4192-BE88-D7AC7C38321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1D3F6A-75EA-415C-8DA1-79F485E98BD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E507863-0A4A-4192-BE88-D7AC7C38321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3F6A-75EA-415C-8DA1-79F485E98BD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7863-0A4A-4192-BE88-D7AC7C38321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01D3F6A-75EA-415C-8DA1-79F485E98BD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7863-0A4A-4192-BE88-D7AC7C38321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01D3F6A-75EA-415C-8DA1-79F485E98B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7863-0A4A-4192-BE88-D7AC7C38321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D3F6A-75EA-415C-8DA1-79F485E98B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1D3F6A-75EA-415C-8DA1-79F485E98BD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7863-0A4A-4192-BE88-D7AC7C38321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01D3F6A-75EA-415C-8DA1-79F485E98BD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E507863-0A4A-4192-BE88-D7AC7C38321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E507863-0A4A-4192-BE88-D7AC7C38321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1D3F6A-75EA-415C-8DA1-79F485E98BD6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7.jpeg"/><Relationship Id="rId4" Type="http://schemas.openxmlformats.org/officeDocument/2006/relationships/image" Target="../media/image4.jpeg"/><Relationship Id="rId9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Психолого-педагогические технологии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в работе с детьми «группы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риска»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243421"/>
              </p:ext>
            </p:extLst>
          </p:nvPr>
        </p:nvGraphicFramePr>
        <p:xfrm>
          <a:off x="5004048" y="3501008"/>
          <a:ext cx="3863752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3752"/>
              </a:tblGrid>
              <a:tr h="2232248">
                <a:tc>
                  <a:txBody>
                    <a:bodyPr/>
                    <a:lstStyle/>
                    <a:p>
                      <a:r>
                        <a:rPr lang="ru-RU" sz="1800" cap="non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 подготовлен </a:t>
                      </a:r>
                    </a:p>
                    <a:p>
                      <a:r>
                        <a:rPr lang="ru-RU" sz="1800" cap="non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педагогом-психологом </a:t>
                      </a:r>
                    </a:p>
                    <a:p>
                      <a:r>
                        <a:rPr lang="ru-RU" sz="1800" cap="non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</a:t>
                      </a:r>
                      <a:r>
                        <a:rPr lang="ru-RU" sz="1800" cap="non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sz="1800" cap="none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</a:t>
                      </a:r>
                      <a:r>
                        <a:rPr lang="ru-RU" sz="1800" cap="non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ru-RU" sz="1800" cap="none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имени </a:t>
                      </a:r>
                      <a:endParaRPr lang="ru-RU" sz="1800" cap="none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cap="none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И.А. </a:t>
                      </a:r>
                      <a:r>
                        <a:rPr lang="ru-RU" sz="1800" cap="none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Кутинова</a:t>
                      </a:r>
                      <a:r>
                        <a:rPr lang="ru-RU" sz="1800" cap="non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cap="none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cap="non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хутора Первомайского </a:t>
                      </a:r>
                    </a:p>
                    <a:p>
                      <a:r>
                        <a:rPr lang="ru-RU" sz="1800" cap="non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муниципального образования </a:t>
                      </a:r>
                    </a:p>
                    <a:p>
                      <a:r>
                        <a:rPr lang="ru-RU" sz="1800" cap="non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Мостовский район</a:t>
                      </a:r>
                    </a:p>
                    <a:p>
                      <a:r>
                        <a:rPr lang="ru-RU" sz="1800" cap="non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Михалковой Аллой Васильевной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3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Тренинговое упражнение “Нарисуй дом”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3144" y="1243160"/>
            <a:ext cx="2324945" cy="22321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181044" y="1990398"/>
            <a:ext cx="2774080" cy="22964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5917783" y="4333282"/>
            <a:ext cx="2034933" cy="17021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01223" y="3809930"/>
            <a:ext cx="1970419" cy="21736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172216" y="1512735"/>
            <a:ext cx="2546927" cy="22507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35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534400" cy="75895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Тренинговое упражнение “Нарисуй дом”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10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ситуацию акцентируется внимание обучающихся на следующих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моментах.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Легко ли работалось художнику?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С какими проблемами он столкнулся?</a:t>
            </a: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было сложно, так как не были оговорены правила рисования дома.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каких видах человеческой деятельности мы не можем обойтись без правил? (учеба, труд, общение)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давайте дадим определение понятию “правило”.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Правило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положение, устанавливающее порядок, норму поведения.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 один вид деятельности не может существовать без правил.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35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Упражнение «Цветной круг»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Обучающегося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«группы риска» довольно сложно разговорить. Для установления качественного контакта при индивидуальной работе, эффективно использовать упражнение «Цветной круг».</a:t>
            </a:r>
          </a:p>
          <a:p>
            <a:pPr marL="0" indent="0" algn="just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Обучающемуся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палитра красок. Из них соответственно каждому слову из набора: радость, страх, интерес, вдохновение, сомнение, удивление, доверие, гнев – подбирается цвет. Круг с названием «Я есть» обучающийся делит на части в соответствии с количеством в нем самом данного составляющего. Этот сектор закрашивается выбранным ранее цветом. Такая же работа выполняется и в кругу с названием «Я хочу быть». Заполняя второй круг, обучающийся первого уже перед собой не имеет. Он отдал его педагогу-психологу. Обязательное условие: цвет состояния не менять, а менять только размер сектора в круге.</a:t>
            </a:r>
          </a:p>
          <a:p>
            <a:pPr marL="0" indent="0" algn="just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Упражнение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 информативно в интерпретации в соответствии с цветовой шкалой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Люшера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Кроме того, сравнение образов «Я есть» и «Я хочу быть», послужит отправной точкой для разговора педагога-психолога с обучающимся на актуальную в данный момент тему.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247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Упражнение «Цветной круг»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959353651"/>
              </p:ext>
            </p:extLst>
          </p:nvPr>
        </p:nvGraphicFramePr>
        <p:xfrm>
          <a:off x="827584" y="1556792"/>
          <a:ext cx="748883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328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Упражнение «Цветной круг»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784776968"/>
              </p:ext>
            </p:extLst>
          </p:nvPr>
        </p:nvGraphicFramePr>
        <p:xfrm>
          <a:off x="1115616" y="1628800"/>
          <a:ext cx="6984776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2445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Тренинговое упражнение на снятие эмоционального напряжения «Дыши со мной»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Педагог-психолог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 обучающимся сложить ладони перед лицом. Большие пальцы рук расположены на уровне ноздрей. Под музыку создаётся ритмический рисунок одним из участников тренинга: большим пальцем одной руки прикрывая одну ноздрю, вдохнуть; через другую выдохнуть и т.п. Остальные участники тренинга присоединяются к этому дыханию в режиме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флешмоба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Это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значительно разряжает обстановку после какого-либо серьёзного задания или беседы.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986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700808"/>
            <a:ext cx="8503920" cy="4572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всех на планете живущих существ</a:t>
            </a: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верю в закон сохраненья веществ –</a:t>
            </a: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Ничто не проходит бесследно</a:t>
            </a: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значит, добро – это то вещество,</a:t>
            </a: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Уж если ты ближнему даришь его,</a:t>
            </a: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тебе возвратится ответно.</a:t>
            </a: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Доризо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16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Психолого-педагогические технологии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сопровождения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обучающихся «группы риска»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412776"/>
            <a:ext cx="850392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выбора инструмента, т.е. технологии, психолого-педагогического воздействия на детей "группы риска" необходимо определить причины поведения и поступков ученика.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находится под влиянием окружающей среды всё время своего существования. Причем эта среда носит не столько природный, биологический характер, сколько социальный. Если социальная среда оказываются неблагополучной, то человек попадает в «группу риска». Школьный педагог-психолог  сопровождает обучающихся :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проблемами в развитии, не имеющими резко выраженной клинико-патологической характеристики;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оставшихся без попечения родителей в силу разных не имеющих юридической силы обстоятельств;</a:t>
            </a:r>
          </a:p>
          <a:p>
            <a:pPr lvl="0"/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неблагополучных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асоциальных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семей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семей, нуждающихся в социально-экономической и социально-психологической помощи и поддержке.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3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Психолого-педагогические технологии </a:t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сопровождения обучающихся «группы риска»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700808"/>
            <a:ext cx="8503920" cy="4572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психолого-педагогического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«группы риска»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условно разделить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группы.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789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Психолого-педагогические технологии </a:t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сопровождения обучающихся «группы риска»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56792"/>
            <a:ext cx="8503920" cy="47525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Созидательные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Содействуют улучшению взаимоотношений между педагогом-психологом и обучающимся, установлению душевного контакта. К ним относится: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проявление доброты, внимания, заботы;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просьба;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поощрение (одобрение, похвала, награда, доверие, удовлетворение определенных интересов и потребностей, выражение положительного отношения);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"авансирование" личности – предоставление обучающемуся определенного блага, высказывание положительного мнения о нём, хотя он этого в настоящее время в полной мере еще не заслуживает; аванс побуждает к лучшему;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обходное движение – защита обучающегося от обвинения коллектива;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прощение; проявление огорчения.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7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Психолого-педагогические технологии </a:t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сопровождения обучающихся «группы риска»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700808"/>
            <a:ext cx="8503920" cy="5157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Поведенческие. С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пособствующие формированию у обучающегося  правильного поведения: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убеждение и личный пример. Убеждение – это и разъяснение, и доказательство правильности или необходимости определенного поведения либо допустимости какого-то поступка. Личный пример – важный аргумент правоты педагога;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доверие;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моральная поддержка и укрепление веры в свои силы;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вовлечение в интересную деятельность;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нравственное упражнение.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509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Психолого-педагогические технологии </a:t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сопровождения обучающихся «группы риска»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Стратегические.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Способствующие пониманию динамики чувств и интересов обучающегося: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опосредование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Педагог-психолог достигает желаемых изменений в поведении обучающегося не прямым указанием, как вести себя, а через какое-то промежуточное звено;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фланговый подход. Педагог-психолог, обнаружив проступок обучающегося, не всегда осуждает и наказывает его, а умело затрагивает такие чувства, которые побуждают к хорошему поведению;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активизация сокровенных чувств обучающегося. Воздействие заключается в создании обстоятельств, пробуждающих глубоко скрытые чувства.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88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Психолого-педагогические технологии 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сопровождения обучающихся «группы риска»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982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Тормозящие: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констатация поступка. Прямая констатация поступка – это высказывание, в котором сделан акцент на данном поступке. Косвенная констатация – высказывание или действие, которое показывает, что поступок известен;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осуждение – открытое отрицательное отношение к нарушению моральных норм;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наказание. Действует относительно успешно только тогда, когда нежелательное поведение еще не превратилось в привычку, а само наказание является для обучающегося неожиданностью. Недопустимы грубость, оскорбительные выражения, физическое наказание;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предупреждение;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проявление возмущения.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76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Психолого-педагогические технологии </a:t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сопровождения обучающихся «группы риска»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10264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Так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 приоритете личностно-ориентированный подход, то в работе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опираться на зону ближайшего развития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обучающегося.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Главное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бороться с индивидуальными особенностями, а развивать их, изучать потенциальные возможности и строить коррекционную работу по принципу индивидуального развития.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35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534400" cy="75895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Тренинговое упражнение “Нарисуй дом”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5428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необходимо выбирать художника. Остальные внимательно наблюдают за рисованием, активно дают художнику советы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Художник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 рисовать, через некоторое время педагог-психолог останавливает его и просит начать сначала, так как дому нужна другая крыша (описывает желаемый вариант). Так работа художника останавливается несколько раз, выдвигаются все новые претензии к рисованию: крыша дома должна быть плоская, округлая, синего цвета, с трубой, черепичная и т.д.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Затем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дает возможность закончить рисунок и сообщает, что художник все равно неправильно выполнил работу, он нарисовал, к примеру, крышу с окошком, а надо было без него.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5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45</TotalTime>
  <Words>307</Words>
  <Application>Microsoft Office PowerPoint</Application>
  <PresentationFormat>Экран (4:3)</PresentationFormat>
  <Paragraphs>85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Официальная</vt:lpstr>
      <vt:lpstr>Психолого-педагогические технологии в работе с детьми «группы риска»</vt:lpstr>
      <vt:lpstr>Психолого-педагогические технологии  сопровождения обучающихся «группы риска»</vt:lpstr>
      <vt:lpstr>Психолого-педагогические технологии  сопровождения обучающихся «группы риска»</vt:lpstr>
      <vt:lpstr>Психолого-педагогические технологии  сопровождения обучающихся «группы риска»</vt:lpstr>
      <vt:lpstr>Психолого-педагогические технологии  сопровождения обучающихся «группы риска»</vt:lpstr>
      <vt:lpstr>Психолого-педагогические технологии  сопровождения обучающихся «группы риска»</vt:lpstr>
      <vt:lpstr>Психолого-педагогические технологии  сопровождения обучающихся «группы риска»</vt:lpstr>
      <vt:lpstr>Психолого-педагогические технологии  сопровождения обучающихся «группы риска»</vt:lpstr>
      <vt:lpstr>Тренинговое упражнение “Нарисуй дом” </vt:lpstr>
      <vt:lpstr>Тренинговое упражнение “Нарисуй дом” </vt:lpstr>
      <vt:lpstr>Тренинговое упражнение “Нарисуй дом” </vt:lpstr>
      <vt:lpstr>Упражнение «Цветной круг»</vt:lpstr>
      <vt:lpstr>Упражнение «Цветной круг»</vt:lpstr>
      <vt:lpstr>Упражнение «Цветной круг»</vt:lpstr>
      <vt:lpstr>Тренинговое упражнение на снятие эмоционального напряжения «Дыши со мной»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Психолого-педагогические технологии сопровождения обучающихся «группы риска»</dc:title>
  <dc:creator>Admin</dc:creator>
  <cp:lastModifiedBy>Тамара</cp:lastModifiedBy>
  <cp:revision>12</cp:revision>
  <dcterms:created xsi:type="dcterms:W3CDTF">2020-10-12T19:01:14Z</dcterms:created>
  <dcterms:modified xsi:type="dcterms:W3CDTF">2020-10-19T06:37:29Z</dcterms:modified>
</cp:coreProperties>
</file>