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5" r:id="rId5"/>
    <p:sldId id="266" r:id="rId6"/>
    <p:sldId id="262" r:id="rId7"/>
    <p:sldId id="263" r:id="rId8"/>
    <p:sldId id="267" r:id="rId9"/>
    <p:sldId id="268" r:id="rId10"/>
    <p:sldId id="270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05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541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49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4381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202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1801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5761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34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13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895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599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05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782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1404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01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68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26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6EDC1BA-86AA-4B38-864F-929FBC495C9E}" type="datetimeFigureOut">
              <a:rPr lang="ru-RU" smtClean="0"/>
              <a:t>19.10.2020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CBEEC63-EE58-428A-AECA-24AD1BAA1F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375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6.wdp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11" Type="http://schemas.microsoft.com/office/2007/relationships/hdphoto" Target="../media/hdphoto4.wdp"/><Relationship Id="rId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Программа повышения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социальной роли ребенка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Психолог Ларина И.С.</a:t>
            </a:r>
          </a:p>
          <a:p>
            <a:r>
              <a:rPr lang="ru-RU" dirty="0" smtClean="0"/>
              <a:t>МБОУ ОШ № 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525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69"/>
    </mc:Choice>
    <mc:Fallback xmlns="">
      <p:transition spd="slow" advTm="786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685801"/>
            <a:ext cx="10018713" cy="975360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проведения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квэста</a:t>
            </a:r>
            <a:endParaRPr lang="ru-RU" dirty="0"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1484310" y="2185463"/>
            <a:ext cx="10018713" cy="408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</a:t>
            </a:r>
            <a:r>
              <a:rPr lang="ru-RU" dirty="0" smtClean="0"/>
              <a:t>: двое ребят состоят </a:t>
            </a:r>
            <a:r>
              <a:rPr lang="ru-RU" b="1" dirty="0" smtClean="0"/>
              <a:t>на учете</a:t>
            </a:r>
            <a:r>
              <a:rPr lang="ru-RU" dirty="0" smtClean="0"/>
              <a:t>, один из них из </a:t>
            </a:r>
            <a:r>
              <a:rPr lang="ru-RU" b="1" dirty="0" smtClean="0"/>
              <a:t>неблагополучной</a:t>
            </a:r>
            <a:r>
              <a:rPr lang="ru-RU" dirty="0" smtClean="0"/>
              <a:t> семьи. Девочка, зарегистрированная на запрещенном </a:t>
            </a:r>
            <a:r>
              <a:rPr lang="ru-RU" b="1" dirty="0" smtClean="0"/>
              <a:t>сайте</a:t>
            </a:r>
            <a:r>
              <a:rPr lang="ru-RU" dirty="0" smtClean="0"/>
              <a:t>. Главный герой: Джек Воробей, постоянно </a:t>
            </a:r>
            <a:r>
              <a:rPr lang="ru-RU" b="1" dirty="0" smtClean="0"/>
              <a:t>нарушающий дисциплину</a:t>
            </a:r>
            <a:r>
              <a:rPr lang="ru-RU" dirty="0" smtClean="0"/>
              <a:t> ученик 8 класса. Двое из компании постоянно </a:t>
            </a:r>
            <a:r>
              <a:rPr lang="ru-RU" b="1" dirty="0" smtClean="0"/>
              <a:t>прогуливающих.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РЕБЯТА ПОСЕЩАЛИ РЕПЕТИЦИИ В СРОК и подготовились к проведению.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Б класс – зрители: один из наименее адаптированных к обучению в среднем звене. Постоянные конфликты, низкая мотивация к обучению и др.</a:t>
            </a:r>
          </a:p>
        </p:txBody>
      </p:sp>
    </p:spTree>
    <p:extLst>
      <p:ext uri="{BB962C8B-B14F-4D97-AF65-F5344CB8AC3E}">
        <p14:creationId xmlns:p14="http://schemas.microsoft.com/office/powerpoint/2010/main" val="331178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41"/>
    </mc:Choice>
    <mc:Fallback xmlns="">
      <p:transition spd="slow" advTm="2144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88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614678" y="3228607"/>
            <a:ext cx="4859187" cy="362939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8287"/>
            <a:ext cx="10018713" cy="747215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проведения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28274" y="1394770"/>
            <a:ext cx="4174647" cy="3118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2000"/>
                    </a14:imgEffect>
                    <a14:imgEffect>
                      <a14:brightnessContrast contras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30368" y="1359591"/>
            <a:ext cx="3896648" cy="29104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73000"/>
                    </a14:imgEffect>
                    <a14:imgEffect>
                      <a14:brightnessContrast bright="3000" contrast="2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675542" y="905502"/>
            <a:ext cx="4827481" cy="360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18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29"/>
    </mc:Choice>
    <mc:Fallback xmlns="">
      <p:transition spd="slow" advTm="2202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6310" y="774892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В течение года проводится диагностика детей по разным направлениям, с использованием личностных методик (например, ЗАЗ, Несуществующее животное, семья, эмоциональные выборы и другие, в том числе индивидуальная).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893"/>
            <a:ext cx="2693774" cy="20120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7915" y="3172330"/>
            <a:ext cx="3045763" cy="227492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100000"/>
                    </a14:imgEffect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51546" y="3672991"/>
            <a:ext cx="3249881" cy="2427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100000"/>
                    </a14:imgEffect>
                    <a14:imgEffect>
                      <a14:brightnessContrast bright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9603" y="3690397"/>
            <a:ext cx="3387422" cy="2530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100000"/>
                    </a14:imgEffect>
                    <a14:imgEffect>
                      <a14:saturation sat="189000"/>
                    </a14:imgEffect>
                    <a14:imgEffect>
                      <a14:brightnessContrast brigh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76519" y="3380950"/>
            <a:ext cx="4375624" cy="32682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751008"/>
      </p:ext>
    </p:extLst>
  </p:cSld>
  <p:clrMapOvr>
    <a:masterClrMapping/>
  </p:clrMapOvr>
  <p:transition spd="slow" advTm="1330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317695"/>
            <a:ext cx="10018713" cy="2144151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По результатам составляется список детей, требующих дополнительного внимания. 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Формируется программа, учитывающая их ресурсные качества</a:t>
            </a:r>
            <a:endParaRPr lang="ru-RU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0415" y="2969396"/>
            <a:ext cx="99133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rgbClr val="002060"/>
                </a:solidFill>
              </a:rPr>
              <a:t>Внутришкольные активности. </a:t>
            </a:r>
            <a:endParaRPr lang="ru-RU" sz="3600" dirty="0">
              <a:solidFill>
                <a:srgbClr val="00206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rgbClr val="002060"/>
                </a:solidFill>
              </a:rPr>
              <a:t> Активности, проводимые в школе, совместно с внешними организациями.</a:t>
            </a:r>
            <a:endParaRPr lang="ru-RU" sz="3600" dirty="0">
              <a:solidFill>
                <a:srgbClr val="002060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3600" b="1" dirty="0">
                <a:solidFill>
                  <a:srgbClr val="002060"/>
                </a:solidFill>
              </a:rPr>
              <a:t>Выездные мероприятия</a:t>
            </a:r>
            <a:r>
              <a:rPr lang="ru-RU" sz="3600" b="1" dirty="0" smtClean="0">
                <a:solidFill>
                  <a:srgbClr val="002060"/>
                </a:solidFill>
              </a:rPr>
              <a:t>,</a:t>
            </a: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        проводимые </a:t>
            </a:r>
            <a:r>
              <a:rPr lang="ru-RU" sz="3600" b="1" dirty="0">
                <a:solidFill>
                  <a:srgbClr val="002060"/>
                </a:solidFill>
              </a:rPr>
              <a:t>совместно </a:t>
            </a:r>
            <a:endParaRPr lang="ru-RU" sz="3600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       с </a:t>
            </a:r>
            <a:r>
              <a:rPr lang="ru-RU" sz="3600" b="1" dirty="0">
                <a:solidFill>
                  <a:srgbClr val="002060"/>
                </a:solidFill>
              </a:rPr>
              <a:t>внешними </a:t>
            </a:r>
            <a:r>
              <a:rPr lang="ru-RU" sz="3600" b="1" dirty="0" smtClean="0">
                <a:solidFill>
                  <a:srgbClr val="002060"/>
                </a:solidFill>
              </a:rPr>
              <a:t>организациями</a:t>
            </a:r>
            <a:r>
              <a:rPr lang="ru-RU" sz="3600" b="1" dirty="0">
                <a:solidFill>
                  <a:srgbClr val="002060"/>
                </a:solidFill>
              </a:rPr>
              <a:t>. </a:t>
            </a:r>
            <a:endParaRPr lang="ru-RU" sz="36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893" y="4155426"/>
            <a:ext cx="3836130" cy="25574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6386675"/>
      </p:ext>
    </p:extLst>
  </p:cSld>
  <p:clrMapOvr>
    <a:masterClrMapping/>
  </p:clrMapOvr>
  <p:transition spd="slow" advTm="1837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337625"/>
            <a:ext cx="10018713" cy="848750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программы:</a:t>
            </a:r>
            <a:endParaRPr lang="ru-RU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484310" y="1294229"/>
            <a:ext cx="10018713" cy="449697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профилактика </a:t>
            </a:r>
            <a:r>
              <a:rPr lang="ru-RU" sz="3200" dirty="0">
                <a:solidFill>
                  <a:srgbClr val="002060"/>
                </a:solidFill>
              </a:rPr>
              <a:t>правонарушений, суицида, девиантного поведения. 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Психокоррекционное воздействие с целью развития ресурсных качеств ребенка. 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Укрепление связей с общественностью. </a:t>
            </a:r>
            <a:endParaRPr lang="ru-RU" sz="3200" dirty="0" smtClean="0">
              <a:solidFill>
                <a:srgbClr val="002060"/>
              </a:solidFill>
            </a:endParaRP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Командообразование и мотивация сотрудничества внутри организации (школы, сада, колледжа).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757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430"/>
    </mc:Choice>
    <mc:Fallback xmlns="">
      <p:transition spd="slow" advTm="214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701" y="126610"/>
            <a:ext cx="10018713" cy="7596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886267"/>
            <a:ext cx="10018713" cy="5971734"/>
          </a:xfrm>
        </p:spPr>
        <p:txBody>
          <a:bodyPr>
            <a:normAutofit fontScale="47500" lnSpcReduction="20000"/>
          </a:bodyPr>
          <a:lstStyle/>
          <a:p>
            <a:r>
              <a:rPr lang="ru-RU" dirty="0"/>
              <a:t> </a:t>
            </a:r>
            <a:r>
              <a:rPr lang="ru-RU" sz="4200" dirty="0"/>
              <a:t>1.1. Расширение ролевого репертуара учащихся. </a:t>
            </a:r>
          </a:p>
          <a:p>
            <a:r>
              <a:rPr lang="ru-RU" sz="4200" dirty="0"/>
              <a:t>1.2. Организованное внимание к ребенку и его потребностям.</a:t>
            </a:r>
          </a:p>
          <a:p>
            <a:r>
              <a:rPr lang="ru-RU" sz="4200" dirty="0"/>
              <a:t> 1.3 Формирование активной позиции, чувства принадлежности, значимости в группе. </a:t>
            </a:r>
          </a:p>
          <a:p>
            <a:r>
              <a:rPr lang="ru-RU" sz="4200" dirty="0"/>
              <a:t>2.1. Проработка  актуальных качеств и формирование ресурсных.</a:t>
            </a:r>
          </a:p>
          <a:p>
            <a:r>
              <a:rPr lang="ru-RU" sz="4200" dirty="0"/>
              <a:t> 2.2 Развитие навыков публичных выступлений. </a:t>
            </a:r>
          </a:p>
          <a:p>
            <a:r>
              <a:rPr lang="ru-RU" sz="4200" dirty="0"/>
              <a:t>2.3. Организация досуга. </a:t>
            </a:r>
          </a:p>
          <a:p>
            <a:r>
              <a:rPr lang="ru-RU" sz="4200" dirty="0"/>
              <a:t>2.4. Проработка кризисных ситуаций (переход в 5, 9 класс и т.п.)</a:t>
            </a:r>
          </a:p>
          <a:p>
            <a:r>
              <a:rPr lang="ru-RU" sz="4200" dirty="0"/>
              <a:t>3.1. Работа с внешними организациями. </a:t>
            </a:r>
          </a:p>
          <a:p>
            <a:r>
              <a:rPr lang="ru-RU" sz="4200" dirty="0"/>
              <a:t>3.2. Волонтерская деятельность.</a:t>
            </a:r>
          </a:p>
          <a:p>
            <a:r>
              <a:rPr lang="ru-RU" sz="4200" dirty="0"/>
              <a:t> 3.3 Освещение в СМИ</a:t>
            </a:r>
          </a:p>
          <a:p>
            <a:r>
              <a:rPr lang="ru-RU" sz="4200" dirty="0"/>
              <a:t>4.1. Усиление внутренних связей внутри организации, формирование навыков взаимопомощи, лидерства.</a:t>
            </a:r>
          </a:p>
          <a:p>
            <a:r>
              <a:rPr lang="ru-RU" sz="4200" dirty="0"/>
              <a:t> 4.2. Профилактика эмоционального выгорания педагогов, участвующих в программе.</a:t>
            </a:r>
          </a:p>
          <a:p>
            <a:r>
              <a:rPr lang="ru-RU" sz="4200" dirty="0"/>
              <a:t> 4.3. Профилактика зависимости от компьютера. </a:t>
            </a:r>
          </a:p>
          <a:p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119980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21"/>
    </mc:Choice>
    <mc:Fallback xmlns="">
      <p:transition spd="slow" advTm="3902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2189" y="36928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</a:rPr>
              <a:t>В основу программы берется потребность ребенка быть принятым, любимым, нужным.</a:t>
            </a:r>
            <a:endParaRPr lang="ru-RU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Объект 9"/>
          <p:cNvSpPr txBox="1">
            <a:spLocks noGrp="1"/>
          </p:cNvSpPr>
          <p:nvPr>
            <p:ph idx="1"/>
          </p:nvPr>
        </p:nvSpPr>
        <p:spPr>
          <a:xfrm>
            <a:off x="1484313" y="2667000"/>
            <a:ext cx="10018712" cy="86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002060"/>
                </a:solidFill>
              </a:rPr>
              <a:t>За аксиому принимается базовое стремление детей к сотрудничеству</a:t>
            </a:r>
          </a:p>
          <a:p>
            <a:r>
              <a:rPr lang="ru-RU" sz="3200" i="1" dirty="0" smtClean="0">
                <a:solidFill>
                  <a:srgbClr val="002060"/>
                </a:solidFill>
              </a:rPr>
              <a:t>А также социализация личности как цель школьного образования</a:t>
            </a:r>
          </a:p>
          <a:p>
            <a:endParaRPr lang="ru-RU" sz="32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56129" y="3914456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i="1" smtClean="0">
                <a:solidFill>
                  <a:srgbClr val="002060"/>
                </a:solidFill>
              </a:rPr>
              <a:t>Ребенок, чувствующий принятие и социальный вес в обществе, проявляет свои ресурсные качества и жизнелюбие.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48419"/>
      </p:ext>
    </p:extLst>
  </p:cSld>
  <p:clrMapOvr>
    <a:masterClrMapping/>
  </p:clrMapOvr>
  <p:transition spd="slow" advTm="13333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3737" y="68428"/>
            <a:ext cx="4088263" cy="22996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44" y="3657600"/>
            <a:ext cx="2390422" cy="3200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97651" y="3180074"/>
            <a:ext cx="3222780" cy="24071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072" y="68428"/>
            <a:ext cx="2894605" cy="38754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343" y="2455897"/>
            <a:ext cx="5140657" cy="3855493"/>
          </a:xfrm>
          <a:prstGeom prst="rect">
            <a:avLst/>
          </a:prstGeom>
        </p:spPr>
      </p:pic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49" y="-18908"/>
            <a:ext cx="4742954" cy="3299230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987" y="3657599"/>
            <a:ext cx="3536652" cy="267371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8707164"/>
      </p:ext>
    </p:extLst>
  </p:cSld>
  <p:clrMapOvr>
    <a:masterClrMapping/>
  </p:clrMapOvr>
  <p:transition spd="slow" advTm="1442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226" y="2883151"/>
            <a:ext cx="5299798" cy="3974849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3442"/>
            <a:ext cx="6030874" cy="402391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432" y="0"/>
            <a:ext cx="5829568" cy="3889596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54" y="128517"/>
            <a:ext cx="4165600" cy="31242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2512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05"/>
    </mc:Choice>
    <mc:Fallback xmlns="">
      <p:transition spd="slow" advTm="144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8085" y="358254"/>
            <a:ext cx="9461193" cy="406021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002060"/>
                </a:solidFill>
              </a:rPr>
              <a:t>Результаты внедрения программы:</a:t>
            </a:r>
            <a:endParaRPr lang="ru-RU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497958" y="2202975"/>
            <a:ext cx="10018713" cy="3124201"/>
          </a:xfrm>
        </p:spPr>
        <p:txBody>
          <a:bodyPr>
            <a:noAutofit/>
          </a:bodyPr>
          <a:lstStyle/>
          <a:p>
            <a:r>
              <a:rPr lang="ru-RU" sz="2800" dirty="0" smtClean="0"/>
              <a:t>Вторичная диагностика группы участников (более 140 детей), выявила положительный рост </a:t>
            </a:r>
            <a:r>
              <a:rPr lang="ru-RU" sz="2800" dirty="0" err="1" smtClean="0"/>
              <a:t>аффилиации</a:t>
            </a:r>
            <a:r>
              <a:rPr lang="ru-RU" sz="2800" dirty="0" smtClean="0"/>
              <a:t>, снижение уровня по  шкале боязни быть отвергнутым и фактору фрустрации достижения успеха. </a:t>
            </a:r>
          </a:p>
          <a:p>
            <a:r>
              <a:rPr lang="ru-RU" sz="2800" dirty="0" smtClean="0"/>
              <a:t>Ряд детей, получив опыт общения с категорией зависимых от компьютера детей, сделали самостоятельный вывод о последствиях такого увлечения. Другие дети показали высокие баллы по тестированиям учебных знаний – чего раньше не было. </a:t>
            </a:r>
          </a:p>
          <a:p>
            <a:r>
              <a:rPr lang="ru-RU" sz="2800" dirty="0" smtClean="0"/>
              <a:t>Таким образом, работа в данном направлении показывает эффективность метода в области нравственного воспитания, мотивации обучения, снижения стресса при негативных и травмирующих событиях в жизни ребенка.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362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83"/>
    </mc:Choice>
    <mc:Fallback xmlns="">
      <p:transition spd="slow" advTm="2118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|1.7|1.2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.4|0|3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|1.3|1.1|1.5|1.5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|2.3|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267</TotalTime>
  <Words>474</Words>
  <Application>Microsoft Office PowerPoint</Application>
  <PresentationFormat>Произвольный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Параллакс</vt:lpstr>
      <vt:lpstr>Программа повышения социальной роли ребенка </vt:lpstr>
      <vt:lpstr>В течение года проводится диагностика детей по разным направлениям, с использованием личностных методик (например, ЗАЗ, Несуществующее животное, семья, эмоциональные выборы и другие, в том числе индивидуальная).</vt:lpstr>
      <vt:lpstr>По результатам составляется список детей, требующих дополнительного внимания. Формируется программа, учитывающая их ресурсные качества</vt:lpstr>
      <vt:lpstr>Цели программы:</vt:lpstr>
      <vt:lpstr>Задачи:</vt:lpstr>
      <vt:lpstr>В основу программы берется потребность ребенка быть принятым, любимым, нужным.</vt:lpstr>
      <vt:lpstr>Презентация PowerPoint</vt:lpstr>
      <vt:lpstr>Презентация PowerPoint</vt:lpstr>
      <vt:lpstr>Результаты внедрения программы:</vt:lpstr>
      <vt:lpstr>Пример проведения квэста</vt:lpstr>
      <vt:lpstr>Пример проведения квеста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и методы профилактики суицида в СШ №  135</dc:title>
  <dc:creator>14</dc:creator>
  <cp:lastModifiedBy>Тамара</cp:lastModifiedBy>
  <cp:revision>32</cp:revision>
  <dcterms:created xsi:type="dcterms:W3CDTF">2015-01-07T10:57:26Z</dcterms:created>
  <dcterms:modified xsi:type="dcterms:W3CDTF">2020-10-19T07:45:24Z</dcterms:modified>
</cp:coreProperties>
</file>