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66" r:id="rId2"/>
    <p:sldId id="258" r:id="rId3"/>
    <p:sldId id="256" r:id="rId4"/>
    <p:sldId id="257" r:id="rId5"/>
    <p:sldId id="259" r:id="rId6"/>
    <p:sldId id="262" r:id="rId7"/>
    <p:sldId id="261" r:id="rId8"/>
    <p:sldId id="263" r:id="rId9"/>
    <p:sldId id="260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9" r:id="rId22"/>
    <p:sldId id="276" r:id="rId23"/>
    <p:sldId id="278" r:id="rId24"/>
    <p:sldId id="275" r:id="rId25"/>
    <p:sldId id="287" r:id="rId26"/>
    <p:sldId id="280" r:id="rId27"/>
    <p:sldId id="282" r:id="rId28"/>
    <p:sldId id="283" r:id="rId29"/>
    <p:sldId id="285" r:id="rId30"/>
    <p:sldId id="288" r:id="rId31"/>
    <p:sldId id="286" r:id="rId32"/>
    <p:sldId id="289" r:id="rId33"/>
    <p:sldId id="290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908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21FA0A-F285-477D-9862-166E90D796CF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1BEE3-BAAD-4E68-B2AB-6A6B9904C39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B81A15-02AE-4895-94DE-62CD87594B18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C1153-3DD0-408F-9C1B-1ECFE52E2DA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2DEFB74-01BC-4394-9CE6-546E74D8B43A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8037E-E55D-4B8B-9848-EC414C8BC0D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CA4DFC-75C4-458F-85B3-2E86CC546AC3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559B6D-7273-4686-BA03-995532BC7E5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A2B690-C707-4799-802F-17259FD9684A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DE947-0788-486B-8970-5C46F18647E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70AD06-E1BE-4167-9D90-59431F13E8CC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298BF-4213-41E3-B448-0A1F5B0A0D9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F92A7C-E2BE-4F00-B014-23EA69486A54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67F14-9803-4869-BD2C-BA950C2B43E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CB62CF-827A-4419-8D0F-A14318C5F1F9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95147-F289-41CF-B100-711E71175A8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1284BE-04C9-4350-8238-AA38DFB77268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7FF25-07C4-4536-8C9C-DBD7A58EF63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F1E656-5607-43C8-952B-76F9F30F438E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FD1944-063F-4CB6-B100-7834EC79AD6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085839-3059-4B92-B0DB-A1968CDE5643}" type="datetimeFigureOut">
              <a:rPr lang="ru-RU" smtClean="0"/>
              <a:pPr>
                <a:defRPr/>
              </a:pPr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C963E-8735-4FCB-8053-96CB0EF2983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Times New Roman" pitchFamily="18" charset="0"/>
              </a:defRPr>
            </a:lvl1pPr>
            <a:extLst/>
          </a:lstStyle>
          <a:p>
            <a:pPr>
              <a:defRPr/>
            </a:pPr>
            <a:fld id="{F8EC5008-66EC-44D5-BC96-41EF880F433C}" type="datetimeFigureOut">
              <a:rPr lang="ru-RU" smtClean="0"/>
              <a:pPr>
                <a:defRPr/>
              </a:pPr>
              <a:t>19.10.2020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Times New Roman" pitchFamily="18" charset="0"/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Times New Roman" pitchFamily="18" charset="0"/>
              </a:defRPr>
            </a:lvl1pPr>
            <a:extLst/>
          </a:lstStyle>
          <a:p>
            <a:fld id="{3866DB15-BC16-4419-B057-A1083172FF25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Times New Roman" pitchFamily="18" charset="0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406640" cy="14721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Психологические методики работы с обучающимися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группы риска»</a:t>
            </a:r>
            <a:endParaRPr lang="ru-RU" dirty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7406640" cy="1752600"/>
          </a:xfrm>
        </p:spPr>
        <p:txBody>
          <a:bodyPr>
            <a:noAutofit/>
          </a:bodyPr>
          <a:lstStyle/>
          <a:p>
            <a:pPr marR="0" algn="l"/>
            <a:endParaRPr lang="ru-RU" altLang="ru-RU" sz="3200" dirty="0" smtClean="0"/>
          </a:p>
          <a:p>
            <a:pPr marR="0" algn="ctr"/>
            <a:r>
              <a:rPr lang="ru-RU" altLang="ru-RU" sz="3200" dirty="0" smtClean="0"/>
              <a:t>Педагог-психолог МДОБУ </a:t>
            </a:r>
          </a:p>
          <a:p>
            <a:pPr marR="0" algn="ctr"/>
            <a:r>
              <a:rPr lang="ru-RU" altLang="ru-RU" sz="3200" dirty="0" smtClean="0"/>
              <a:t>детский </a:t>
            </a:r>
            <a:r>
              <a:rPr lang="ru-RU" altLang="ru-RU" sz="3200" smtClean="0"/>
              <a:t>сад </a:t>
            </a:r>
            <a:r>
              <a:rPr lang="ru-RU" altLang="ru-RU" sz="3200" smtClean="0"/>
              <a:t>№ 39</a:t>
            </a:r>
            <a:endParaRPr lang="ru-RU" altLang="ru-RU" sz="3200" dirty="0" smtClean="0"/>
          </a:p>
          <a:p>
            <a:pPr marR="0" algn="ctr"/>
            <a:r>
              <a:rPr lang="ru-RU" altLang="ru-RU" sz="3200" dirty="0" smtClean="0"/>
              <a:t> Игнатенко Оксана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Дети с любой разновидностью демонстративного</a:t>
            </a:r>
            <a:br>
              <a:rPr lang="ru-RU" sz="2700" dirty="0" smtClean="0"/>
            </a:br>
            <a:r>
              <a:rPr lang="ru-RU" sz="2700" dirty="0" smtClean="0"/>
              <a:t> поведения нуждаются в </a:t>
            </a:r>
            <a:br>
              <a:rPr lang="ru-RU" sz="2700" dirty="0" smtClean="0"/>
            </a:br>
            <a:r>
              <a:rPr lang="ru-RU" sz="2700" dirty="0" err="1" smtClean="0"/>
              <a:t>психолого</a:t>
            </a:r>
            <a:r>
              <a:rPr lang="ru-RU" sz="2700" dirty="0" smtClean="0"/>
              <a:t>- педагогической помощи.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59" y="1412875"/>
            <a:ext cx="8086353" cy="5445125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Отсутствие оценок и сравнения детей (кто лучше, а кто хуже) – одно из первых условий преодоления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Отказ от соревновательного начала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играх и занятиях.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преодоления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главное показать ребенку,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и отношение других – далеко не самое главное в его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что другие дети вовсе не сосредоточены на его персоне. Они имеют свои интересы, желания и проблемы, которые не хуже и не лучше, а просто другие.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Объяснять все это на словах дошкольнику бесполезно. «Сдвинуть» ребенка с такой «фиксированности» на себе можно открывая ему новые интересы,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переключая на сотрудничество и полноценное общение.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самореализации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cs typeface="Times New Roman" pitchFamily="18" charset="0"/>
              </a:rPr>
              <a:t>Главное-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ослабить подкрепление неприемлемых форм поведения. Обходиться без нотаций и назиданий, не обращать внимания на легкие проступки, как можно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менее эмоционально делать замечания и наказывать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Негативист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Основной принцип – это четкое распределение, регуляция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внимания к ребенку по формуле: внимание уделяется ему не тогда, когда он плохой, а когда он хороший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Протестное поведение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765175"/>
            <a:ext cx="7715200" cy="5904185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протестным поведением  инициируют конфликтные ситуации или попадают в них. Они протестуют, занимают позицию «непримиримого борца», отстаивают ее «до победы»;они склонны разрешать конфликтные ситуации криками, обзыванием, дракой.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Формы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1.Негативизм.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поведение ребенка, когда он не хочет чего-нибудь сделать только потому, что его об этом попросили; реакция не на содержание действия, а на само предложение, которое исходит от взрослых.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Проявления: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беспричинные слезы, грубость, дерзость либо замкнутость, отчужденность, обидчивость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«Пассивный»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негативизм выражается в молчаливом отказе ребенка выполнять поручения, требования взрослых.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«Активный»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негативизм. Дети совершают действия, противоположные требуемым, стремятся во что бы то ни стало настоять на своем. В обоих случаях дети становятся «неуправляемыми»: ни угрозы, ни просьбы на них не действуют.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нередко заключается в том, что у ребенка накапливается эмоционально отрицательное отношение к требованиям взрослых, препятствующим удовлетворению детской потребности в самостоятельности.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Протестное</a:t>
            </a:r>
            <a:r>
              <a:rPr lang="ru-RU" sz="4400" dirty="0" smtClean="0"/>
              <a:t> </a:t>
            </a:r>
            <a:r>
              <a:rPr lang="ru-RU" sz="3100" dirty="0" smtClean="0"/>
              <a:t>поведение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836613"/>
            <a:ext cx="7849567" cy="5688731"/>
          </a:xfrm>
        </p:spPr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2. Упрямство.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Реакция ребенка, когда он настаивает на чем-либо не потому, что ему этого сильно хочется, а потому, что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это потребовал...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«Мотивом упрямства является то, что ребенок связан своим первоначальным решением»(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Л.С.)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разнообразны.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как следствие неразрешимого конфликта взрослых, например родителей, их противостояния друг другу без уступок, компромиссов и каких-либо перемен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часто упрямство определяется как «дух противоречия». </a:t>
            </a:r>
            <a:r>
              <a:rPr lang="ru-RU" sz="2100" dirty="0" smtClean="0">
                <a:cs typeface="Times New Roman" pitchFamily="18" charset="0"/>
              </a:rPr>
              <a:t>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сопровождается чувством вины и переживаниями по поводу своего поведения, но , оно возникает снова и снова, так как носит болезненный характер.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упрямство обусловлено общей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перевозбудимостъю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когда ребенок не может быть последовательным в восприятии чрезмерно большого количества советов и ограничений со стороны взрослых.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3. Строптивость.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отличается от негативизма и упрямства тем, что она безлична, т.е. направлена не столько против руководящего взрослого, сколько против норм воспитания, против навязываемого ребенку образа жизни.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1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Агрессивное поведение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908050"/>
            <a:ext cx="7931224" cy="5689302"/>
          </a:xfrm>
        </p:spPr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свойство личности, состояние, целенаправленное разрушительное поведение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Ениколопов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С.Н.,1996), заключающееся в наличии деструктивных тенденций, с целью нанесения вреда тому или иному лицу (Ратинов А.Р.,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Ситковская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О.Д.). Это любая форма поведения, нацеленного на оскорбление или причинение вреда другому живому существу, не желающему подобного обращения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Р.Бэрон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Д.Ричардсон).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А.А.  определяет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«свойство личности, выражающееся в готовности к агрессии», а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намеренные действия, направленные на причинение ущерба другому человеку, группе людей или животному».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Колосова: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некоторый тип поведения («индивидуальное или коллективное поведение, направленное на нанесение физического либо психологического вреда или ущерба, либо на уничтожение другого человека или группы людей»),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черта личности («относительно устойчивая черта личности, которая проявляется в готовности к агрессивному нападению»).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Агрессивное поведение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периодично повторяющиеся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агрессивные действия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(Т.П.Смирнова), которые, в свою очередь, являются «проявлением агрессивности, как ситуативной реакции».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Агрессивное поведение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836612"/>
            <a:ext cx="8064128" cy="5832747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                                     Классификации проявлений агрессивности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u="sng" dirty="0" smtClean="0"/>
              <a:t>1 А.</a:t>
            </a:r>
            <a:r>
              <a:rPr lang="ru-RU" dirty="0" smtClean="0"/>
              <a:t>Внешняя (гетеро). Характеризуется открытым проявлением агрессии в адрес  конкретных лиц (прямая) либо на безличные обстоятельства, предметы, социальное окружение (смещенная агрессия). Б) Внутренняя (</a:t>
            </a:r>
            <a:r>
              <a:rPr lang="ru-RU" dirty="0" err="1" smtClean="0"/>
              <a:t>ауто</a:t>
            </a:r>
            <a:r>
              <a:rPr lang="ru-RU" dirty="0" smtClean="0"/>
              <a:t>). Характеризуется выражением обвинений или требований, адресованных самому себе. Ребенок занимается самонаказанием, а иногда самоистязанием.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u="sng" dirty="0" smtClean="0"/>
              <a:t>2. А</a:t>
            </a:r>
            <a:r>
              <a:rPr lang="ru-RU" dirty="0" smtClean="0"/>
              <a:t> Произвольная. Возникает из желания, намерения воспрепятствовать, навредить кому-либо, оскорбить, обойтись несправедливо. Сюда же относится и вынашивание планов мести  за нанесенную обиду, выжидание удобного момента для нанесения ответного удара; Б) Непроизвольная. Представляет собой нецеленаправленный и быстро прекращающийся взрыв гнева или ярости, когда действие неподконтрольно субъекту и протекает по типу аффекта.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u="sng" dirty="0" smtClean="0"/>
              <a:t>3. А</a:t>
            </a:r>
            <a:r>
              <a:rPr lang="ru-RU" dirty="0" smtClean="0"/>
              <a:t> Физическая – предпочтительное использование физической силы против другого лица; Б) Вербальная – выражение негативных чувств как через форму (крик, визг) или через содержание (оскорбления, ругань, сплетни, распускание слухов) словесных ответов; Г) Косвенная – действия, направленные окольным путем на другое лицо, хоть как-то связанное с обидчиком или ни на кого не направленные; Д) Негативизм – оппозиционная форма поведения, направленная  обычно против авторитета или руководства; это поведение может нарастать от пассивного сопротивления до активной борьбы против установившихся обычаев и законов.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Агрессивное поведение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288" y="908050"/>
            <a:ext cx="8291512" cy="5099050"/>
          </a:xfrm>
        </p:spPr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1.Биологические аспекты.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2.Социальные аспекты: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семья, которая может одновременно демонстрировать агрессивное поведение и обеспечивать его закрепление.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агрессии они также обучаются при взаимодействии со сверстниками, зачастую узнавая о преимуществах агрессивного поведения во время игр, ссылаясь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Р.Бэрона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Т.П. Смирнова отмечает, что «дети, регулярно посещавшие детский сад, оцениваются,  как более агрессивные по сравнению с детьми, которые посещали детский сад нерегулярно либо вовсе в него не ходили.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В-третьих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дети учатся агрессивным реакциям не только на реальных примерах, но и символических. Сюда, в частности, относятся факты демонстрации сцен насилия с экранов телевизоров, что, несомненно, способствует повышению уровня агрессивности зрителя, и в первую очередь, детей.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Критерии агрессивности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981075"/>
            <a:ext cx="7571184" cy="5472261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Часто теряет контроль над собой.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Часто спорит, ругается со взрослыми.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Часто отказывается выполнять правила.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Часто специально раздражает людей.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Часто винит других в своих ошибках.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Часто сердится и отказывается сделать что-либо.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Часто завистлив, мстителен.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Чувствителен, очень быстро реагирует на различные действия окружающих (детей и взрослых), которые нередко раздражают его.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Предположить, что ребенок агрессивен можно лишь в том случае, если в течение не менее чем 6 месяцев в его поведении стойко проявлялись хотя бы 4 из 8 перечисленных признаков. (иногда выделяются 6 признаков (некоторые, например, п. 3 и 4 объединяются). Т.П.Смирнова)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0" dirty="0" smtClean="0"/>
              <a:t>Помощь агрессивному ребенку</a:t>
            </a:r>
            <a:endParaRPr lang="ru-RU" sz="2800" b="0" dirty="0"/>
          </a:p>
        </p:txBody>
      </p:sp>
      <p:sp>
        <p:nvSpPr>
          <p:cNvPr id="25602" name="Содержимое 1"/>
          <p:cNvSpPr>
            <a:spLocks noGrp="1"/>
          </p:cNvSpPr>
          <p:nvPr>
            <p:ph idx="1"/>
          </p:nvPr>
        </p:nvSpPr>
        <p:spPr>
          <a:xfrm>
            <a:off x="539552" y="981075"/>
            <a:ext cx="8147248" cy="5026025"/>
          </a:xfrm>
        </p:spPr>
        <p:txBody>
          <a:bodyPr>
            <a:normAutofit fontScale="92500" lnSpcReduction="10000"/>
          </a:bodyPr>
          <a:lstStyle/>
          <a:p>
            <a:pPr>
              <a:buFont typeface="Wingdings 3" panose="05040102010807070707" pitchFamily="18" charset="2"/>
              <a:buNone/>
            </a:pPr>
            <a:r>
              <a:rPr lang="ru-RU" altLang="ru-RU" dirty="0" smtClean="0"/>
              <a:t>     Лютова, Монина: работа воспитателей и учителей с данной категорией детей должна проводиться в трех направлениях: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dirty="0" smtClean="0"/>
              <a:t>1. Работа с гневом. Обучение агрессивных детей приемлемым способам выражения гнева.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dirty="0" smtClean="0"/>
              <a:t>2.Обучение детей навыкам распознавания и контроля, умению владеть собой в ситуациях, провоцирующих вспышки гнева.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dirty="0" smtClean="0"/>
              <a:t>3. Формирование способности к </a:t>
            </a:r>
            <a:r>
              <a:rPr lang="ru-RU" altLang="ru-RU" dirty="0" err="1" smtClean="0"/>
              <a:t>эмпатии</a:t>
            </a:r>
            <a:r>
              <a:rPr lang="ru-RU" altLang="ru-RU" dirty="0" smtClean="0"/>
              <a:t>, доверию, сочувствию, сопереживанию и т.д.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0" dirty="0" smtClean="0"/>
              <a:t>Помощь агрессивному ребенку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288" y="1125538"/>
            <a:ext cx="8291512" cy="4881562"/>
          </a:xfrm>
        </p:spPr>
        <p:txBody>
          <a:bodyPr>
            <a:normAutofit fontScale="70000" lnSpcReduction="20000"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Направления коррекционной работы с агрессивными детьми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(Смирнова Т.П.)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Снижение уровня личной тревожности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Развитие позитивной самооценки.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Формирование осознания собственных эмоций и чувств других людей; развитие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Обучение ребёнка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отреагированию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(выражению) своего гнева приемлемым способом, безопасным для себя и окружающих, а так же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выражанию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негативной ситуации в целом.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Обучение ребёнка техникам и способам управления собственным гневом. Развитие контроля над деструктивными эмоциями.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Обучение ребёнка конструктивным поведенческим реакциям в проблемной ситуации. Снятие деструктивных элементов в поведении.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Консультативная работа с родителями и педагогами, направленная на снятие провоцирующих факторов агрессивного поведения у детей.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err="1" smtClean="0"/>
              <a:t>Гиперактивные</a:t>
            </a:r>
            <a:r>
              <a:rPr lang="ru-RU" sz="2800" dirty="0" smtClean="0"/>
              <a:t>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692150"/>
            <a:ext cx="7921005" cy="5977210"/>
          </a:xfrm>
        </p:spPr>
        <p:txBody>
          <a:bodyPr>
            <a:normAutofit/>
          </a:bodyPr>
          <a:lstStyle/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Внешние  проявления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невнимательность, отвлекаемость, импульсивность, повышенная двигательная активность. 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СДВГ в 3-4 раза чаще встречается у лиц мужского пола 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Средние оценки распространения СДВГ лежат в пределах 4-12% . В то же время у взрослых СДВГ встречается в 1-2,5 % случаев.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СДВГ встречается у детей во всех социально-экономических группах. При этом ряд авторов отмечает, что несколько чаще СДВГ фиксируется в малообеспеченных слоях населения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Также СДВГ более распространен в регионах с повышенной плотностью населения.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Критерии оценки возможного отклонения в поведении (</a:t>
            </a:r>
            <a:r>
              <a:rPr lang="ru-RU" sz="3200" dirty="0" err="1" smtClean="0"/>
              <a:t>М.Раттер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Нормативы, соответствующие возрастным особенностям и половой принадлежности ребенка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Длительность сохранения расстройства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Жизненные обстоятельства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окружение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Степень нарушения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Тип симптома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Тяжесть и частота симптомов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8.Ситуационная специфичность симптома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Изменение поведения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600" dirty="0" smtClean="0"/>
              <a:t>Динамика СДВГ</a:t>
            </a:r>
            <a:endParaRPr lang="ru-RU" sz="2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692150"/>
            <a:ext cx="7849567" cy="5905202"/>
          </a:xfrm>
        </p:spPr>
        <p:txBody>
          <a:bodyPr>
            <a:normAutofit fontScale="32500" lnSpcReduction="200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первые годы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жизни ребенка беспокойство родителей вызывает избыточное количество движений малыша, их хаотичность (двигательное беспокойство). При наблюдении таких детей врачи замечают небольшую задержку в их речевом развитии, малыши позже начинают изъясняться фразами; также у таких детей отмечается моторная неловкость (неуклюжесть), они позже овладевают сложными движениями (прыжками и др.).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cs typeface="Times New Roman" pitchFamily="18" charset="0"/>
              </a:rPr>
              <a:t>Н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ижняя граница для выявления СДВГ - возраст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3-4 года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 Трехлетний возраст является для ребенка особенным. В дошкольном возрасте основное проявление заболевания -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Ухудшение течения заболевания происходит с началом систематического обучения (в возрасте 5-6 лет), Появление основных жалоб при СДВГ относится к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младшему школьному возрасту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, но так как обучающие программы присутствуют и в дошкольных образовательных учреждениях, то основные паттерны поведения школьного возраста видны уже в 5 лет.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cs typeface="Times New Roman" pitchFamily="18" charset="0"/>
              </a:rPr>
              <a:t>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социальное поведение </a:t>
            </a:r>
            <a:r>
              <a:rPr lang="ru-RU" sz="4900" dirty="0" smtClean="0">
                <a:cs typeface="Times New Roman" pitchFamily="18" charset="0"/>
              </a:rPr>
              <a:t>проявляется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подростковом периоде</a:t>
            </a:r>
            <a:r>
              <a:rPr lang="ru-RU" sz="4900" dirty="0" smtClean="0">
                <a:cs typeface="Times New Roman" pitchFamily="18" charset="0"/>
              </a:rPr>
              <a:t>: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импульсивность, иногда сочетающаяся с агрессивностью. В 50-80% случаев клинические проявления СДВГ переходят в подростковый возраст (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Barkley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R., 1998). и. п.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Брязгунов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И Е. В.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Касатикова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(2002) отмечают второй всплеск симптомов заболевания в 14-летнем возрасте, что совпадает с периодом полового созревания.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30% подростков изживают СДВГ; 40% продолжают страдать невнимательностью и импульсивностью; у 30% возникают дополнительные нарушения.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В 30-70% случаев симптомы СДВГ в той или иной степени переходят и во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взрослый возраст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Уэндер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П.,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Шейдер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Р., 1998).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Основные проявления</a:t>
            </a:r>
            <a:br>
              <a:rPr lang="ru-RU" sz="2600" dirty="0" smtClean="0"/>
            </a:br>
            <a:endParaRPr lang="ru-RU" sz="2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620713"/>
            <a:ext cx="7715200" cy="6237287"/>
          </a:xfrm>
        </p:spPr>
        <p:txBody>
          <a:bodyPr>
            <a:normAutofit fontScale="55000" lnSpcReduction="200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Невнимателъностъ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с СДВГ отмечается недостаток непрерывного (поддерживаемого) внимания, невозможность длительного выполнения неинтересного задания. При этом чем-то интересным для них (компьютерные игры, просмотр мультфильмов) они могут заниматься часами. </a:t>
            </a:r>
            <a:r>
              <a:rPr lang="ru-RU" dirty="0" smtClean="0"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аблюдается дефицит избирательного внимания,  повышенная отвлекаемости на посторонние стимулы, особенно если эти стимулы яркие, интересные. Зачастую также снижается переключаемость внимания. При этом, по данным 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Taylor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объем внимания у детей с СДВГ не ниже, чем у их здоровых сверстников.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гиперактивностью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детей с СДВГ понимают повышенную двигательную (моторную) активность. Дети с СДВГ не могут неподвижно сидеть во время урока. В отличие от просто энергичных детей, активность у детей с СДВГ носит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бесцельный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иногда при водит к появлению травм у ребенка.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Импульсивность.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евозможность контроля над своими импульсами. Выделяют когнитивную импульсивность (отражающую поспешное мышление) и поведенческую импульсивность (отражающую трудности при подавлении реакций)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Мэш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Э., Вольф Д., 2003). Импульсивные дети не могут дождаться своей очереди при игре. В учебной ситуации у таких детей наблюдается «импульсивный стиль работы»: они выкрикивают ответы на уроке, не отвечая на вопросы полностью, прерывают других учеников или учителя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Квашнер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К, 2001). Из-за импульсивности дети часто попадают в опасные ситуации из-за того, что не задумывались о последствиях. Склонность к риску становится причиной травм и несчастных случаев. Импульсивность часто сочетается с агрессивным и оппозиционным поведением.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Диагностика СДВГ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836613"/>
            <a:ext cx="7715200" cy="5170487"/>
          </a:xfrm>
        </p:spPr>
        <p:txBody>
          <a:bodyPr>
            <a:normAutofit fontScale="77500" lnSpcReduction="200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Первый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- субъективный - врач подробно расспрашивает родителей об особенностях течения беременности и родов, о перенесенных ребенком заболеваниях, о его поведении. Собирается подробный семейный анамнез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этап - объективный, или психологический. По количеству ошибок, сделанных ребенком при выполнении специальных тестов, и по времени, которое он на это затратил, измеряют параметры внимательности малыша. </a:t>
            </a:r>
            <a:r>
              <a:rPr lang="ru-RU" sz="2900" dirty="0" smtClean="0">
                <a:cs typeface="Times New Roman" pitchFamily="18" charset="0"/>
              </a:rPr>
              <a:t>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сследования можно проводить у детей только начиная с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пяти-шестилетнего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возраста.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третьем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этапе проводят электроэнцефалографическое исследование -для объективной оценки состояния мозга ребенка. Существуют и более современные исследования с использованием магнитно-резонансной томографии . Эти исследования безвредны и безболезненны. По совокупности полученных результатов выставляется диагноз.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Диагностика СДВГ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836711"/>
            <a:ext cx="7560072" cy="5687913"/>
          </a:xfrm>
        </p:spPr>
        <p:txBody>
          <a:bodyPr>
            <a:normAutofit fontScale="92500"/>
          </a:bodyPr>
          <a:lstStyle/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tabLst>
                <a:tab pos="457200" algn="l"/>
              </a:tabLst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Диагностические критерии СДВГ </a:t>
            </a:r>
            <a:endParaRPr lang="ru-RU" alt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tabLst>
                <a:tab pos="457200" algn="l"/>
              </a:tabLst>
            </a:pPr>
            <a:r>
              <a:rPr lang="ru-RU" altLang="ru-RU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поведения:</a:t>
            </a:r>
            <a:r>
              <a:rPr lang="ru-RU" alt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до 8 лет;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обнаруживаются по меньшей мере в двух сферах деятельности (в детском учреждении и дома, в труде и в играх и пр.);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обусловлены какими-либо психическими расстройствами;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вызывают значительный психологический дискомфорт и нарушают адаптацию.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tabLst>
                <a:tab pos="457200" algn="l"/>
              </a:tabLst>
            </a:pPr>
            <a:r>
              <a:rPr lang="ru-RU" altLang="ru-RU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Невнимательность</a:t>
            </a: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(из нижеперечисленных признаков минимум 6 должны проявляться непрерывно не менее 6 месяцев):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выполнить задание без ошибок, вызванная невозможностью сосредоточиться на деталях;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вслушиваться в обращенную речь;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доводить выполняемую работу до конца;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организовать свою деятельность;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нелюбимой работы, требующей усидчивости;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исчезновение предметов, необходимых для выполнения заданий (письменные принадлежности, книги и т.д.);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забывчивость в повседневной деятельности;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Отстраненность от занятий и повышенная реакция на посторонние стимулы.</a:t>
            </a:r>
            <a:endParaRPr lang="ru-RU" alt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850">
              <a:lnSpc>
                <a:spcPct val="80000"/>
              </a:lnSpc>
              <a:tabLst>
                <a:tab pos="457200" algn="l"/>
              </a:tabLst>
            </a:pPr>
            <a:endParaRPr lang="ru-RU" altLang="ru-RU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1805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Диагностика СДВГ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1124744"/>
            <a:ext cx="7776542" cy="5328444"/>
          </a:xfrm>
        </p:spPr>
        <p:txBody>
          <a:bodyPr>
            <a:normAutofit fontScale="850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и импульсивность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(из нижеперечисленных признаков минимум четыре должны проявляться непрерывно не менее 6 месяцев):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Ребенок: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суетлив, не может сидеть спокойно;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вскакивает с места без разрешения;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бесцельно бегает, ерзает, карабкается и пр. в неподходящих для этого ситуациях;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может играть в тихие игры, отдыхать.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Импульсивность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Ребенок: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выкрикивает ответ, не дослушав вопрос.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может дождаться своей очереди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Классификация СДВГ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1052736"/>
            <a:ext cx="7643192" cy="5544145"/>
          </a:xfrm>
        </p:spPr>
        <p:txBody>
          <a:bodyPr>
            <a:normAutofit fontScale="92500" lnSpcReduction="100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 варианта течения СНВГ в зависимости от преобладающих признаков: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синдром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без дефицита внимания;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синдром дефицита внимания без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(чаще наблюдается у девочек - они достаточно спокойные, тихие, "витающие в облаках");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синдром, сочетающий дефицит внимания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(наиболее распространенный вариант).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простая и осложненная формы заболевания. Если первая характеризуется только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невнимательностью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гиперактивностью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при второй к этим симптомам присоединяются головные боли, тики, заикание, нарушения сна.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b="1" dirty="0" smtClean="0"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индром дефицита внимания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может быть как первичным, так и вторичным, то есть возникать в результате других заболеваний или как последствие родовых травм и инфекционных поражений ЦНС, например после перенесенного гриппа.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Особенности лечения СДВГ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4818" name="Содержимое 1"/>
          <p:cNvSpPr>
            <a:spLocks noGrp="1"/>
          </p:cNvSpPr>
          <p:nvPr>
            <p:ph idx="1"/>
          </p:nvPr>
        </p:nvSpPr>
        <p:spPr>
          <a:xfrm>
            <a:off x="971600" y="765175"/>
            <a:ext cx="7715200" cy="5688161"/>
          </a:xfrm>
        </p:spPr>
        <p:txBody>
          <a:bodyPr/>
          <a:lstStyle/>
          <a:p>
            <a:pPr marL="0" indent="255588" algn="ctr">
              <a:spcBef>
                <a:spcPct val="0"/>
              </a:spcBef>
              <a:buFont typeface="Wingdings 3" panose="05040102010807070707" pitchFamily="18" charset="2"/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55588" algn="ctr">
              <a:spcBef>
                <a:spcPct val="0"/>
              </a:spcBef>
              <a:buFont typeface="Wingdings 3" panose="05040102010807070707" pitchFamily="18" charset="2"/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55588" algn="ctr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СДВГ должно быть комплексным, то есть включать как медикаментозную терапию, так и психологическую коррекцию. В идеальном варианте ребенок должен наблюдаться как у невропатолога, так и у психолога, ощущать поддержку родителей и их веру в положительный исход лечения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МУЛЬТИМОДАЛЬНЫЙ ПОДХОД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692150"/>
            <a:ext cx="7643192" cy="5905202"/>
          </a:xfrm>
        </p:spPr>
        <p:txBody>
          <a:bodyPr>
            <a:normAutofit fontScale="55000" lnSpcReduction="200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Ю. С. Шевченко схема комплексной многоуровневой лечебно-коррекционной помощи детям и подросткам с СДВГ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Первый уровень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метаболический - предполагает медикаментозные воздействия; выбор препаратов диктуется структурой поведенческого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симптомокомплекса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Второй уровень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нейропсихологический - включает нейропсихологическую диагностику и комплексную психомоторную коррекцию онтогенетических блоков мозговой организации деятельности ребенка.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Третий уровень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синдромальный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включает комплекс развивающих игр).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Четвертый уровень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поведенческий - предполагает разные формы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бихевиоральной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терапии в соответствии с когнитивной, суггестивной и другими видами психотерапии. Цель - формирование и отработка желаемых моделей поведения. 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Пятый уровень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личностный - подразумевает использование различных видов индивидуальной и групповой психотерапии, направленной на разрешение внешних и внутренних психогенных конфликтов, личностный рост, эффективное взаимодействие со взрослыми и сверстниками.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Тревожные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908050"/>
            <a:ext cx="7571184" cy="5099050"/>
          </a:xfrm>
        </p:spPr>
        <p:txBody>
          <a:bodyPr>
            <a:normAutofit fontScale="92500"/>
          </a:bodyPr>
          <a:lstStyle/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Тревожност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ь - это индивидуальная психологическая особенность, заключающаяся в повышенной склонности испытывать беспокойство в самых различных жизненных ситуациях, в том числе и в таких, которые к этому не предрасполагают.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Тревога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эпизодические проявления беспокойства, волнения.</a:t>
            </a: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Тревожность является устойчивым состоянием.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Критерии определения тревожности у ребенка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908050"/>
            <a:ext cx="7643192" cy="5473278"/>
          </a:xfrm>
        </p:spPr>
        <p:txBody>
          <a:bodyPr>
            <a:normAutofit/>
          </a:bodyPr>
          <a:lstStyle/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П. Бейкер и М.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Алворд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Критерии определения тревожности у ребенка 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Постоянное беспокойство.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Трудность, иногда невозможность сконцентрироваться на чем-либо.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Мышечное напряжение (например, в области лица, шеи).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Раздражительность.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Нарушения сна.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предположить, что ребенок тревожен, если хотя бы один из критериев, перечисленных выше, постоянно проявляется в его поведении.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7809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Категории детей «группы риска» </a:t>
            </a:r>
            <a:r>
              <a:rPr lang="ru-RU" sz="2400" dirty="0" smtClean="0"/>
              <a:t>(И.В.Дубровина)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5538"/>
            <a:ext cx="7787208" cy="5732462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Дошкольники «группы риска»: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1. Нарушения поведения: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Агрессивность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Вспыльчивость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Пассивность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2. Отставание в психическом развитии.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Замедление темпа психического развития ребенка может быть вызвано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педагогической запущенностью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ЗПР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обусловленной определенной органической недостаточностью ЦНС, а также общим недоразвитием мозговых структур, ведущим к различным формам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умственной отсталости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Младшие школьники «группы риска»: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Дети с синдромом дефицита внимания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гиперактивные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Леворукие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Эмоциональные нарушения: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агрессивные, 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эмоционально-расторможенные (на все реагируют слишком бурно)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слишком застенчивые, ранимые, обидчивые, робкие, тревожные дети.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Признаки тревожности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692150"/>
            <a:ext cx="8219256" cy="5977210"/>
          </a:xfrm>
        </p:spPr>
        <p:txBody>
          <a:bodyPr>
            <a:normAutofit fontScale="55000" lnSpcReduction="20000"/>
          </a:bodyPr>
          <a:lstStyle/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 Не может долго работать, не уставая.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 Ему трудно сосредоточиться на чем-то.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Любое задание вызывает излишнее беспокойство.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 Во время выполнения заданий очень напряжен, скован.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  Смущается чаще других.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  Часто говорит о напряженных ситуациях.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  Как правило, краснеет в незнакомой обстановке.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  Жалуется, что ему снятся страшные сны.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  Руки у него обычно холодные и влажные.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. У него нередко бывает расстройство стула.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. Сильно потеет, когда волнуется.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 Не обладает хорошим аппетитом.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 Спит беспокойно, засыпает с трудом.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  Пуглив, многое вызывает у него страх.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 Обычно беспокоен, легко расстраивается.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16.  Часто не может сдержать слезы.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   Плохо переносит ожидание.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  Не любит браться за новое дело.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19.  Не уверен в себе, в своих силах.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20.  Боится сталкиваться с трудностями.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Высокая тревожность — 15—20 баллов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— 7—14 баллов</a:t>
            </a:r>
          </a:p>
          <a:p>
            <a:pPr marL="0" indent="256032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Низкая — 1—6 баллов.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Основные направления работы</a:t>
            </a:r>
            <a:endParaRPr lang="ru-RU" sz="2800" dirty="0"/>
          </a:p>
        </p:txBody>
      </p:sp>
      <p:sp>
        <p:nvSpPr>
          <p:cNvPr id="39938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884487"/>
          </a:xfrm>
        </p:spPr>
        <p:txBody>
          <a:bodyPr/>
          <a:lstStyle/>
          <a:p>
            <a:pPr algn="ctr">
              <a:buFont typeface="Wingdings 3" panose="05040102010807070707" pitchFamily="18" charset="2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Повышение самооценки.</a:t>
            </a:r>
          </a:p>
          <a:p>
            <a:pPr algn="ctr">
              <a:buFont typeface="Wingdings 3" panose="05040102010807070707" pitchFamily="18" charset="2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Обучение ребенка умению управлять собой в конкретных, наиболее волнующих его ситуациях.</a:t>
            </a:r>
          </a:p>
          <a:p>
            <a:pPr algn="ctr">
              <a:buFont typeface="Wingdings 3" panose="05040102010807070707" pitchFamily="18" charset="2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Снятие мышечного напряжения.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Консультация с использованием рисунка «Несуществующее животное 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Задаем вопросы ребенку о его рисунке:</a:t>
            </a:r>
          </a:p>
          <a:p>
            <a:r>
              <a:rPr lang="ru-RU" sz="2400" dirty="0" smtClean="0"/>
              <a:t>Как зовут?</a:t>
            </a:r>
          </a:p>
          <a:p>
            <a:r>
              <a:rPr lang="ru-RU" sz="2400" dirty="0" smtClean="0"/>
              <a:t>Какой у него характер? Добрый, злой вспыльчивый, обидчивый, боязливый и т.д</a:t>
            </a:r>
            <a:r>
              <a:rPr lang="ru-RU" dirty="0" smtClean="0"/>
              <a:t>.</a:t>
            </a:r>
          </a:p>
          <a:p>
            <a:r>
              <a:rPr lang="ru-RU" sz="2400" dirty="0" smtClean="0"/>
              <a:t>Чего боится?</a:t>
            </a:r>
          </a:p>
          <a:p>
            <a:r>
              <a:rPr lang="ru-RU" sz="2400" dirty="0" smtClean="0"/>
              <a:t>О чем мечтает?</a:t>
            </a:r>
          </a:p>
          <a:p>
            <a:r>
              <a:rPr lang="ru-RU" sz="2400" dirty="0" smtClean="0"/>
              <a:t>Чем занимается в свободное время? Любимые игры?</a:t>
            </a:r>
          </a:p>
          <a:p>
            <a:r>
              <a:rPr lang="ru-RU" sz="2400" dirty="0" smtClean="0"/>
              <a:t>Как реагирует в трудных ситуациях?</a:t>
            </a:r>
          </a:p>
          <a:p>
            <a:r>
              <a:rPr lang="ru-RU" sz="2400" dirty="0" smtClean="0"/>
              <a:t>Какой совет ты бы дал герою своего рисунка?</a:t>
            </a:r>
          </a:p>
          <a:p>
            <a:r>
              <a:rPr lang="ru-RU" sz="2400" dirty="0" err="1" smtClean="0"/>
              <a:t>Саморефлексия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Методика: 7 последствий моего поступка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Подумай и расскажи о последствиях своего поступка для:</a:t>
            </a:r>
          </a:p>
          <a:p>
            <a:r>
              <a:rPr lang="ru-RU" dirty="0" smtClean="0"/>
              <a:t>Тебя самого</a:t>
            </a:r>
          </a:p>
          <a:p>
            <a:r>
              <a:rPr lang="ru-RU" dirty="0" smtClean="0"/>
              <a:t>Твоих родных и близких</a:t>
            </a:r>
          </a:p>
          <a:p>
            <a:r>
              <a:rPr lang="ru-RU" dirty="0" smtClean="0"/>
              <a:t>Твоих друзей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Методика «Линия жизни»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листе рисуется линия жизни и точками на ней отмечаются все события радостные и негативные</a:t>
            </a:r>
          </a:p>
          <a:p>
            <a:r>
              <a:rPr lang="ru-RU" dirty="0" smtClean="0"/>
              <a:t>Вопрос: начал эти события? Ты или другие люди (родные, друзья?)</a:t>
            </a:r>
          </a:p>
          <a:p>
            <a:r>
              <a:rPr lang="ru-RU" dirty="0" smtClean="0"/>
              <a:t>Что будет в ближайшем </a:t>
            </a:r>
            <a:r>
              <a:rPr lang="ru-RU" dirty="0" err="1" smtClean="0"/>
              <a:t>будушем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Что ты для этого делаешь сейчас?</a:t>
            </a:r>
          </a:p>
          <a:p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Методика «10 качеств успешного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Назовите 10 качеств: успешного, сильного, здорового, уверенного в себе, спокойного, жизнерадостного, имеющего много друзей человека.</a:t>
            </a:r>
          </a:p>
          <a:p>
            <a:r>
              <a:rPr lang="ru-RU" dirty="0" smtClean="0"/>
              <a:t>Качества выбираются в зависимости от запроса ребенка. Каким он хочет видеть себя.</a:t>
            </a:r>
          </a:p>
          <a:p>
            <a:r>
              <a:rPr lang="ru-RU" dirty="0" smtClean="0"/>
              <a:t>Как ведет себя человек, имеющий эти качества, двигается, общается с другими? Что он чувствует?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Методика «Золотая рыбка»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 3 свои самые заветные желания.</a:t>
            </a:r>
          </a:p>
          <a:p>
            <a:r>
              <a:rPr lang="ru-RU" dirty="0" smtClean="0"/>
              <a:t>От чего или кого зависит их реализация?</a:t>
            </a:r>
          </a:p>
          <a:p>
            <a:r>
              <a:rPr lang="ru-RU" dirty="0" smtClean="0"/>
              <a:t>Что можешь сделать сам чтобы они исполнились?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Категории детей «группы риска» </a:t>
            </a:r>
            <a:endParaRPr lang="ru-RU" sz="27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1052513"/>
            <a:ext cx="7715200" cy="5544839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/>
              <a:t>Подростки «группы риска»: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Дебюты психических заболеваний у подростков;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Подростки с акцентуациями характера и психопатиями;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Невротическое развитие личности у подростков;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Алкоголизация и употребление наркотических средств;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Подростки с </a:t>
            </a:r>
            <a:r>
              <a:rPr lang="ru-RU" dirty="0" err="1" smtClean="0"/>
              <a:t>церебрастеническими</a:t>
            </a:r>
            <a:r>
              <a:rPr lang="ru-RU" dirty="0" smtClean="0"/>
              <a:t> явлениями;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Подростки из трудных семей («трудная семья», прежде всего, семья, где ССР ребенка непредсказуема, не подвластна ему, чревата неприятностями);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Проблемы, связанные с сексуальным развитием.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u="sng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/>
              <a:t>Юноши и девушки «группы риска»: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Аддиктивное</a:t>
            </a:r>
            <a:r>
              <a:rPr lang="ru-RU" dirty="0" smtClean="0"/>
              <a:t> поведение;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Юношеская сексуальность;</a:t>
            </a:r>
          </a:p>
          <a:p>
            <a:pPr marL="365760" indent="-25603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Асоциальное поведение.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Демонстративные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1052513"/>
            <a:ext cx="7499747" cy="4824412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Демонстративность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особенность личности, связанная с повышенной потребностью в успехе и внимании к себе окружающих.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основе - повышенная потребность во внимании к себе.  Утрированные эмоции служат средством достижения главной цели - обратить на себя внимание, получить ободрение.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ярко проявляющейся уже в дошкольном возрасте, обычно становится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недостаток внимания взрослых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детям,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Бывает, что ребенку оказывается достаточное внимание, а оно его не удовлетворяет в силу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гипертрофированной потребности в эмоциональных контактах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Завышенные требования проявляются, как правило, избалованными детьми.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Демонстративные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836613"/>
            <a:ext cx="7643192" cy="5472707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Типы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Детское кривляние.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закономерности: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ребенок кривляется только в присутствии взрослых (воспитателей, родителей) и только тогда, когда они обращают на него внимание.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когда взрослые показывают ребенку, что они не одобряют его поведение, кривляние не только не уменьшается, а наоборот, усиливается.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Причины: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поведение ребенка это единственно возможный способ привлечь к себе внимание взрослых (родители практически не общаются, общаются мало или формально, если общаются исключительно в ситуациях, когда ребенок плохо себя ведет);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/>
              <a:t>Демонстративные</a:t>
            </a:r>
            <a:r>
              <a:rPr lang="ru-RU" sz="4400" dirty="0" smtClean="0"/>
              <a:t> </a:t>
            </a:r>
            <a:r>
              <a:rPr lang="ru-RU" sz="3100" dirty="0" smtClean="0"/>
              <a:t>дети</a:t>
            </a:r>
            <a:endParaRPr lang="ru-RU" sz="31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1052513"/>
            <a:ext cx="7797304" cy="5256807"/>
          </a:xfrm>
        </p:spPr>
        <p:txBody>
          <a:bodyPr>
            <a:normAutofit fontScale="850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Кривляние является способом выйти из-под власти взрослого, не подчиниться его нормам и не дать ему возможность осудить, сделать замечание, отругать (распространено в семьях (группах) с авторитарным стилем воспитания, властными родителями, воспитателями, учителями, когда дети постоянно подвергаются осуждению и замечаниям);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Желание ребенка — быть как можно лучше. В ожидании внимания со стороны окружающих, взрослых ребенок ориентирован на то, чтобы специально продемонстрировать свои достоинства, свою «доброкачественность».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Демонстративные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908050"/>
            <a:ext cx="7643192" cy="5401270"/>
          </a:xfrm>
        </p:spPr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Капризы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повторяющаяся слезливость, необоснованные своевольные выходки с целью самоутвердиться, обратить на себя внимание, «взять верх» над взрослыми. Обычно сопровождаются активным проявлением недовольства и раздражительности: плачем, двигательным возбуждением, катанием по полу, разбрасыванием игрушек и вещей.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закрепившиеся капризы (в отличие от эпизодических, возрастных), превратившиеся в привычную форму поведения.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Причины: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причина таких капризов — неправильное воспитание (избалованность или чрезмерная строгость со стороны взрослых).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Демонстративные дети</a:t>
            </a: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44269"/>
          </a:xfrm>
        </p:spPr>
        <p:txBody>
          <a:bodyPr>
            <a:normAutofit fontScale="2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u="sng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Ярко выраженная активность и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стремление привлечь к себе внимание любыми возможными способами.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ориентированы на оценку окружающих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особенно взрослых.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Обладание привлекательными предметами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Нередко, самоутверждение достигается путем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снижения ценности, или обесценивания другого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 основе отношения к другим у этих детей лежит стремление превзойти остальных, показать свои преимущества.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Демонстративные дети очень эмоционально и даже болезненно реагируют на порицание и похвалу других детей.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Для демонстративных детей другой ребенок выступает главным образом как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носитель определенного отношения,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он интересен только в связи с тем, какое отношение к нему тот проявляет – ценит или не ценит, помогает или нет.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Мнимые болезни.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Негативное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самопредъявление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636</TotalTime>
  <Words>3851</Words>
  <Application>Microsoft Office PowerPoint</Application>
  <PresentationFormat>Экран (4:3)</PresentationFormat>
  <Paragraphs>302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Солнцестояние</vt:lpstr>
      <vt:lpstr>Психологические методики работы с обучающимися «группы риска»</vt:lpstr>
      <vt:lpstr>Критерии оценки возможного отклонения в поведении (М.Раттер)</vt:lpstr>
      <vt:lpstr>Категории детей «группы риска» (И.В.Дубровина)</vt:lpstr>
      <vt:lpstr>Категории детей «группы риска» </vt:lpstr>
      <vt:lpstr>Демонстративные дети</vt:lpstr>
      <vt:lpstr>Демонстративные дети</vt:lpstr>
      <vt:lpstr>Демонстративные дети</vt:lpstr>
      <vt:lpstr>Демонстративные дети</vt:lpstr>
      <vt:lpstr>Демонстративные дети</vt:lpstr>
      <vt:lpstr>  Дети с любой разновидностью демонстративного  поведения нуждаются в  психолого- педагогической помощи.  </vt:lpstr>
      <vt:lpstr> Протестное поведение </vt:lpstr>
      <vt:lpstr> Протестное поведение </vt:lpstr>
      <vt:lpstr> Агрессивное поведение </vt:lpstr>
      <vt:lpstr> Агрессивное поведение </vt:lpstr>
      <vt:lpstr> Агрессивное поведение </vt:lpstr>
      <vt:lpstr> Критерии агрессивности </vt:lpstr>
      <vt:lpstr>Помощь агрессивному ребенку</vt:lpstr>
      <vt:lpstr>Помощь агрессивному ребенку</vt:lpstr>
      <vt:lpstr>Гиперактивные дети</vt:lpstr>
      <vt:lpstr>Динамика СДВГ</vt:lpstr>
      <vt:lpstr> Основные проявления </vt:lpstr>
      <vt:lpstr>Диагностика СДВГ</vt:lpstr>
      <vt:lpstr>Диагностика СДВГ</vt:lpstr>
      <vt:lpstr>Диагностика СДВГ</vt:lpstr>
      <vt:lpstr> Классификация СДВГ </vt:lpstr>
      <vt:lpstr> Особенности лечения СДВГ </vt:lpstr>
      <vt:lpstr> МУЛЬТИМОДАЛЬНЫЙ ПОДХОД  </vt:lpstr>
      <vt:lpstr>Тревожные дети</vt:lpstr>
      <vt:lpstr> Критерии определения тревожности у ребенка  </vt:lpstr>
      <vt:lpstr> Признаки тревожности </vt:lpstr>
      <vt:lpstr>Основные направления работы</vt:lpstr>
      <vt:lpstr>Консультация с использованием рисунка «Несуществующее животное </vt:lpstr>
      <vt:lpstr>Методика: 7 последствий моего поступка</vt:lpstr>
      <vt:lpstr>Методика «Линия жизни»</vt:lpstr>
      <vt:lpstr>Методика «10 качеств успешного человека</vt:lpstr>
      <vt:lpstr>Методика «Золотая рыбка»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Танечка</dc:creator>
  <cp:lastModifiedBy>Тамара</cp:lastModifiedBy>
  <cp:revision>113</cp:revision>
  <dcterms:created xsi:type="dcterms:W3CDTF">2012-04-09T14:58:40Z</dcterms:created>
  <dcterms:modified xsi:type="dcterms:W3CDTF">2020-10-19T06:36:19Z</dcterms:modified>
</cp:coreProperties>
</file>